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64" r:id="rId4"/>
  </p:sldMasterIdLst>
  <p:notesMasterIdLst>
    <p:notesMasterId r:id="rId30"/>
  </p:notesMasterIdLst>
  <p:handoutMasterIdLst>
    <p:handoutMasterId r:id="rId31"/>
  </p:handoutMasterIdLst>
  <p:sldIdLst>
    <p:sldId id="570" r:id="rId5"/>
    <p:sldId id="584" r:id="rId6"/>
    <p:sldId id="585" r:id="rId7"/>
    <p:sldId id="1214" r:id="rId8"/>
    <p:sldId id="1215" r:id="rId9"/>
    <p:sldId id="478" r:id="rId10"/>
    <p:sldId id="1230" r:id="rId11"/>
    <p:sldId id="1200" r:id="rId12"/>
    <p:sldId id="1231" r:id="rId13"/>
    <p:sldId id="583" r:id="rId14"/>
    <p:sldId id="452" r:id="rId15"/>
    <p:sldId id="573" r:id="rId16"/>
    <p:sldId id="582" r:id="rId17"/>
    <p:sldId id="1232" r:id="rId18"/>
    <p:sldId id="1234" r:id="rId19"/>
    <p:sldId id="1235" r:id="rId20"/>
    <p:sldId id="1236" r:id="rId21"/>
    <p:sldId id="1237" r:id="rId22"/>
    <p:sldId id="1238" r:id="rId23"/>
    <p:sldId id="477" r:id="rId24"/>
    <p:sldId id="1239" r:id="rId25"/>
    <p:sldId id="1240" r:id="rId26"/>
    <p:sldId id="1242" r:id="rId27"/>
    <p:sldId id="557" r:id="rId28"/>
    <p:sldId id="267" r:id="rId29"/>
  </p:sldIdLst>
  <p:sldSz cx="12192000" cy="6858000"/>
  <p:notesSz cx="6669088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fanie Rosema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5323"/>
    <a:srgbClr val="71C1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5" autoAdjust="0"/>
    <p:restoredTop sz="82773" autoAdjust="0"/>
  </p:normalViewPr>
  <p:slideViewPr>
    <p:cSldViewPr>
      <p:cViewPr varScale="1">
        <p:scale>
          <a:sx n="77" d="100"/>
          <a:sy n="77" d="100"/>
        </p:scale>
        <p:origin x="914" y="-25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75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>
              <a:defRPr sz="1200"/>
            </a:lvl1pPr>
          </a:lstStyle>
          <a:p>
            <a:fld id="{519E4C1A-D5BD-4F05-AA4B-8F371250B4A3}" type="datetimeFigureOut">
              <a:rPr lang="nl-NL" smtClean="0"/>
              <a:pPr/>
              <a:t>5-10-2023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889250" cy="496887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8250" y="9428164"/>
            <a:ext cx="2889250" cy="496887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200"/>
            </a:lvl1pPr>
          </a:lstStyle>
          <a:p>
            <a:fld id="{26B455C1-10FC-4943-AB11-6F1E7F56473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87717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6332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1"/>
            <a:ext cx="2889938" cy="496332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>
              <a:defRPr sz="1200"/>
            </a:lvl1pPr>
          </a:lstStyle>
          <a:p>
            <a:fld id="{ECD3FA22-0449-4979-96D2-EEDA4523CF16}" type="datetimeFigureOut">
              <a:rPr lang="nl-NL" smtClean="0"/>
              <a:pPr/>
              <a:t>5-10-2023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5" rIns="91429" bIns="45715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4"/>
            <a:ext cx="5335270" cy="4466987"/>
          </a:xfrm>
          <a:prstGeom prst="rect">
            <a:avLst/>
          </a:prstGeom>
        </p:spPr>
        <p:txBody>
          <a:bodyPr vert="horz" lIns="91429" tIns="45715" rIns="91429" bIns="457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6332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6332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200"/>
            </a:lvl1pPr>
          </a:lstStyle>
          <a:p>
            <a:fld id="{0E6A0B08-4D75-45BB-A43C-BC4804C45F5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64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A0B08-4D75-45BB-A43C-BC4804C45F54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8319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A0B08-4D75-45BB-A43C-BC4804C45F54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3574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A0B08-4D75-45BB-A43C-BC4804C45F54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5974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Let op: link naar filmpje vrijwilliger Roos onder de foto.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A0B08-4D75-45BB-A43C-BC4804C45F54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8617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A0B08-4D75-45BB-A43C-BC4804C45F54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5649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A0B08-4D75-45BB-A43C-BC4804C45F54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4618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A0B08-4D75-45BB-A43C-BC4804C45F54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1015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A0B08-4D75-45BB-A43C-BC4804C45F54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4768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A0B08-4D75-45BB-A43C-BC4804C45F54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04653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A0B08-4D75-45BB-A43C-BC4804C45F54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04119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Wat vinden jongeren dan fijn bij @ease?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A0B08-4D75-45BB-A43C-BC4804C45F54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8143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A0B08-4D75-45BB-A43C-BC4804C45F54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6186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A0B08-4D75-45BB-A43C-BC4804C45F54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778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A0B08-4D75-45BB-A43C-BC4804C45F54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89294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A0B08-4D75-45BB-A43C-BC4804C45F54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83298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Afsluitende</a:t>
            </a:r>
            <a:r>
              <a:rPr lang="en-US" dirty="0"/>
              <a:t> slide </a:t>
            </a:r>
            <a:r>
              <a:rPr lang="en-US" dirty="0" err="1"/>
              <a:t>optie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A0B08-4D75-45BB-A43C-BC4804C45F54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54727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6A0B08-4D75-45BB-A43C-BC4804C45F5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143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A0B08-4D75-45BB-A43C-BC4804C45F54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1598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A0B08-4D75-45BB-A43C-BC4804C45F54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8868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A0B08-4D75-45BB-A43C-BC4804C45F54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7248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" indent="0">
              <a:buFont typeface="Arial"/>
              <a:buNone/>
            </a:pPr>
            <a:r>
              <a:rPr lang="nl-NL" altLang="nl-NL" sz="2400" b="1" dirty="0">
                <a:solidFill>
                  <a:srgbClr val="000000"/>
                </a:solidFill>
                <a:cs typeface="Arial"/>
              </a:rPr>
              <a:t>Slechts 30% krijgt de zorg die hij of zij wil of nodig heeft</a:t>
            </a:r>
            <a:r>
              <a:rPr lang="nl-NL" altLang="nl-NL" sz="2400" dirty="0">
                <a:solidFill>
                  <a:srgbClr val="000000"/>
                </a:solidFill>
                <a:cs typeface="Arial"/>
              </a:rPr>
              <a:t>. </a:t>
            </a:r>
          </a:p>
          <a:p>
            <a:pPr lvl="1">
              <a:buFont typeface="Arial" pitchFamily="34" charset="0"/>
              <a:buChar char="•"/>
            </a:pPr>
            <a:r>
              <a:rPr lang="nl-NL" altLang="nl-NL" sz="2000" dirty="0">
                <a:solidFill>
                  <a:srgbClr val="000000"/>
                </a:solidFill>
                <a:cs typeface="Arial"/>
              </a:rPr>
              <a:t>Schaamte</a:t>
            </a:r>
          </a:p>
          <a:p>
            <a:pPr lvl="1">
              <a:buFont typeface="Arial" pitchFamily="34" charset="0"/>
              <a:buChar char="•"/>
            </a:pPr>
            <a:r>
              <a:rPr lang="nl-NL" altLang="nl-NL" sz="2000" dirty="0">
                <a:solidFill>
                  <a:srgbClr val="000000"/>
                </a:solidFill>
                <a:cs typeface="Arial"/>
              </a:rPr>
              <a:t>Losse eilanden</a:t>
            </a:r>
          </a:p>
          <a:p>
            <a:pPr lvl="1">
              <a:buFont typeface="Arial" pitchFamily="34" charset="0"/>
              <a:buChar char="•"/>
            </a:pPr>
            <a:r>
              <a:rPr lang="nl-NL" altLang="nl-NL" sz="2000" dirty="0">
                <a:solidFill>
                  <a:srgbClr val="000000"/>
                </a:solidFill>
                <a:cs typeface="Arial"/>
              </a:rPr>
              <a:t>Hoge drempel</a:t>
            </a:r>
          </a:p>
          <a:p>
            <a:pPr lvl="1">
              <a:buFont typeface="Arial" pitchFamily="34" charset="0"/>
              <a:buChar char="•"/>
            </a:pPr>
            <a:r>
              <a:rPr lang="nl-NL" altLang="nl-NL" sz="2000" dirty="0">
                <a:solidFill>
                  <a:srgbClr val="000000"/>
                </a:solidFill>
                <a:cs typeface="Arial"/>
              </a:rPr>
              <a:t>De weg niet vinden</a:t>
            </a:r>
          </a:p>
          <a:p>
            <a:pPr lvl="1">
              <a:buFont typeface="Arial" pitchFamily="34" charset="0"/>
              <a:buChar char="•"/>
            </a:pPr>
            <a:r>
              <a:rPr lang="nl-NL" altLang="nl-NL" sz="2000" dirty="0">
                <a:solidFill>
                  <a:srgbClr val="000000"/>
                </a:solidFill>
                <a:cs typeface="Arial"/>
              </a:rPr>
              <a:t>Niet altijd specifieke diagnose</a:t>
            </a:r>
          </a:p>
          <a:p>
            <a:pPr lvl="1">
              <a:buFont typeface="Arial" pitchFamily="34" charset="0"/>
              <a:buChar char="•"/>
            </a:pPr>
            <a:r>
              <a:rPr lang="nl-NL" altLang="nl-NL" sz="2000" dirty="0">
                <a:solidFill>
                  <a:srgbClr val="000000"/>
                </a:solidFill>
                <a:cs typeface="Arial"/>
              </a:rPr>
              <a:t>Lange wachtlijsten </a:t>
            </a:r>
          </a:p>
          <a:p>
            <a:pPr lvl="1">
              <a:buFont typeface="Arial" pitchFamily="34" charset="0"/>
              <a:buChar char="•"/>
            </a:pPr>
            <a:r>
              <a:rPr lang="nl-NL" altLang="nl-NL" sz="2000" dirty="0">
                <a:solidFill>
                  <a:srgbClr val="000000"/>
                </a:solidFill>
                <a:cs typeface="Arial"/>
              </a:rPr>
              <a:t>Veel invullijsten voor je hulp krijgt….</a:t>
            </a:r>
          </a:p>
          <a:p>
            <a:pPr lvl="1">
              <a:buFont typeface="Arial" pitchFamily="34" charset="0"/>
              <a:buChar char="•"/>
            </a:pPr>
            <a:r>
              <a:rPr lang="nl-NL" altLang="nl-NL" sz="2000" dirty="0">
                <a:solidFill>
                  <a:srgbClr val="000000"/>
                </a:solidFill>
                <a:cs typeface="Arial"/>
              </a:rPr>
              <a:t>Eigen risico verzekeringen &gt; 18 jaar</a:t>
            </a:r>
          </a:p>
          <a:p>
            <a:pPr lvl="1">
              <a:buFont typeface="Arial" pitchFamily="34" charset="0"/>
              <a:buChar char="•"/>
            </a:pPr>
            <a:r>
              <a:rPr lang="nl-NL" altLang="nl-NL" sz="2000" dirty="0">
                <a:solidFill>
                  <a:srgbClr val="000000"/>
                </a:solidFill>
                <a:cs typeface="Arial"/>
              </a:rPr>
              <a:t>Zelf willen oplossen</a:t>
            </a:r>
          </a:p>
          <a:p>
            <a:pPr lvl="1">
              <a:buFont typeface="Arial" pitchFamily="34" charset="0"/>
              <a:buChar char="•"/>
            </a:pPr>
            <a:r>
              <a:rPr lang="nl-NL" altLang="nl-NL" sz="2000" dirty="0">
                <a:solidFill>
                  <a:srgbClr val="000000"/>
                </a:solidFill>
                <a:cs typeface="Arial"/>
              </a:rPr>
              <a:t>Geld is mijn probleem wel erg genoeg</a:t>
            </a:r>
          </a:p>
          <a:p>
            <a:pPr marL="349250" lvl="1" indent="0">
              <a:buFont typeface="Arial"/>
              <a:buNone/>
            </a:pPr>
            <a:r>
              <a:rPr lang="nl-NL" altLang="nl-NL" sz="2000" dirty="0">
                <a:solidFill>
                  <a:srgbClr val="000000"/>
                </a:solidFill>
                <a:cs typeface="Arial"/>
                <a:sym typeface="Wingdings" pitchFamily="2" charset="2"/>
              </a:rPr>
              <a:t></a:t>
            </a:r>
            <a:r>
              <a:rPr lang="nl-NL" altLang="nl-NL" sz="2000" dirty="0">
                <a:solidFill>
                  <a:srgbClr val="000000"/>
                </a:solidFill>
                <a:cs typeface="Arial"/>
              </a:rPr>
              <a:t> jongeren die wel een diagnose hebben, krijgen pas zorg op het moment dat hun klachten escaleren. </a:t>
            </a:r>
            <a:r>
              <a:rPr lang="nl-NL" altLang="nl-NL" sz="2000" dirty="0" err="1">
                <a:solidFill>
                  <a:srgbClr val="000000"/>
                </a:solidFill>
                <a:cs typeface="Arial"/>
              </a:rPr>
              <a:t>Vroegdetectie</a:t>
            </a:r>
            <a:r>
              <a:rPr lang="nl-NL" altLang="nl-NL" sz="2000" dirty="0">
                <a:solidFill>
                  <a:srgbClr val="000000"/>
                </a:solidFill>
                <a:cs typeface="Arial"/>
              </a:rPr>
              <a:t> faalt.</a:t>
            </a:r>
          </a:p>
          <a:p>
            <a:pPr marL="349250" lvl="1" indent="0">
              <a:buFont typeface="Arial" pitchFamily="34" charset="0"/>
              <a:buChar char="•"/>
            </a:pPr>
            <a:endParaRPr lang="en-US" sz="2000" dirty="0">
              <a:solidFill>
                <a:srgbClr val="000000"/>
              </a:solidFill>
              <a:cs typeface="Arial"/>
            </a:endParaRPr>
          </a:p>
          <a:p>
            <a:pPr marL="349250" lvl="1" indent="0">
              <a:buFont typeface="Arial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cs typeface="Arial"/>
              </a:rPr>
              <a:t>Tevens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 is er </a:t>
            </a:r>
            <a:r>
              <a:rPr lang="en-US" sz="2000" dirty="0" err="1">
                <a:solidFill>
                  <a:srgbClr val="000000"/>
                </a:solidFill>
                <a:cs typeface="Arial"/>
              </a:rPr>
              <a:t>een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Arial"/>
              </a:rPr>
              <a:t>harde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Arial"/>
              </a:rPr>
              <a:t>overgang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 van </a:t>
            </a:r>
            <a:r>
              <a:rPr lang="en-US" sz="2000" dirty="0" err="1">
                <a:solidFill>
                  <a:srgbClr val="000000"/>
                </a:solidFill>
                <a:cs typeface="Arial"/>
              </a:rPr>
              <a:t>jeugd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Arial"/>
              </a:rPr>
              <a:t>GGz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Arial"/>
              </a:rPr>
              <a:t>naar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Arial"/>
              </a:rPr>
              <a:t>volwassen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Arial"/>
              </a:rPr>
              <a:t>GGz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 </a:t>
            </a:r>
            <a:endParaRPr lang="en-US" altLang="en-US" sz="2000" dirty="0">
              <a:solidFill>
                <a:srgbClr val="000000"/>
              </a:solidFill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A0B08-4D75-45BB-A43C-BC4804C45F54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261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Let op: link naar filmpje </a:t>
            </a:r>
            <a:r>
              <a:rPr lang="nl-NL" dirty="0" err="1"/>
              <a:t>Headspace</a:t>
            </a:r>
            <a:r>
              <a:rPr lang="nl-NL" dirty="0"/>
              <a:t> onder de foto van Pat!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A0B08-4D75-45BB-A43C-BC4804C45F54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6261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A0B08-4D75-45BB-A43C-BC4804C45F54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6212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Let op: link naar </a:t>
            </a:r>
            <a:r>
              <a:rPr lang="nl-NL" dirty="0" err="1"/>
              <a:t>officiele</a:t>
            </a:r>
            <a:r>
              <a:rPr lang="nl-NL" dirty="0"/>
              <a:t> @ease trailer onder theekopje.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A0B08-4D75-45BB-A43C-BC4804C45F54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9697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813C26A5-8AF4-6340-AFD6-65935505CC27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 algn="r"/>
              <a:t>5-10-2023</a:t>
            </a:fld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>
                <a:solidFill>
                  <a:prstClr val="black">
                    <a:tint val="75000"/>
                  </a:prstClr>
                </a:solidFill>
              </a:rPr>
              <a:t>©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F42FDE4-A7DD-41A7-A0A6-9B649FB43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‹nr.›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213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28130375-E8F5-FA4E-AE3B-C3DFC8FA1AD6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 algn="r"/>
              <a:t>5-10-2023</a:t>
            </a:fld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>
                <a:solidFill>
                  <a:prstClr val="black">
                    <a:tint val="75000"/>
                  </a:prstClr>
                </a:solidFill>
              </a:rPr>
              <a:t>©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F42FDE4-A7DD-41A7-A0A6-9B649FB43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‹nr.›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621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04E2AD82-09A0-734D-A7C9-533ADDC67155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 algn="r"/>
              <a:t>5-10-2023</a:t>
            </a:fld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>
                <a:solidFill>
                  <a:prstClr val="black">
                    <a:tint val="75000"/>
                  </a:prstClr>
                </a:solidFill>
              </a:rPr>
              <a:t>©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F42FDE4-A7DD-41A7-A0A6-9B649FB43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‹nr.›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715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092D53A6-0459-704D-B140-DE13CA06098C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 algn="r"/>
              <a:t>5-10-2023</a:t>
            </a:fld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>
                <a:solidFill>
                  <a:prstClr val="black">
                    <a:tint val="75000"/>
                  </a:prstClr>
                </a:solidFill>
              </a:rPr>
              <a:t>©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F42FDE4-A7DD-41A7-A0A6-9B649FB43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‹nr.›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191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8674514F-E673-2E48-A501-11D991F757D8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 algn="r"/>
              <a:t>5-10-2023</a:t>
            </a:fld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>
                <a:solidFill>
                  <a:prstClr val="black">
                    <a:tint val="75000"/>
                  </a:prstClr>
                </a:solidFill>
              </a:rPr>
              <a:t>©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F42FDE4-A7DD-41A7-A0A6-9B649FB43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‹nr.›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43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5C50F6D-2543-D243-BBA1-FF6E7D86A733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 algn="r"/>
              <a:t>5-10-2023</a:t>
            </a:fld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>
                <a:solidFill>
                  <a:prstClr val="black">
                    <a:tint val="75000"/>
                  </a:prstClr>
                </a:solidFill>
              </a:rPr>
              <a:t>©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F42FDE4-A7DD-41A7-A0A6-9B649FB43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‹nr.›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892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1250F30-2477-9840-B589-28C4A0D52FAF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 algn="r"/>
              <a:t>5-10-2023</a:t>
            </a:fld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>
                <a:solidFill>
                  <a:prstClr val="black">
                    <a:tint val="75000"/>
                  </a:prstClr>
                </a:solidFill>
              </a:rPr>
              <a:t>©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F42FDE4-A7DD-41A7-A0A6-9B649FB43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‹nr.›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94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F97537E8-E832-7049-B70E-24BC9AF32F96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 algn="r"/>
              <a:t>5-10-2023</a:t>
            </a:fld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>
                <a:solidFill>
                  <a:prstClr val="black">
                    <a:tint val="75000"/>
                  </a:prstClr>
                </a:solidFill>
              </a:rPr>
              <a:t>©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F42FDE4-A7DD-41A7-A0A6-9B649FB43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‹nr.›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613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A5B18B1-83AF-D94A-B481-BB7CDE8F1BA1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 algn="r"/>
              <a:t>5-10-2023</a:t>
            </a:fld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>
                <a:solidFill>
                  <a:prstClr val="black">
                    <a:tint val="75000"/>
                  </a:prstClr>
                </a:solidFill>
              </a:rPr>
              <a:t>©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F42FDE4-A7DD-41A7-A0A6-9B649FB43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‹nr.›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380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948BBCF-6761-A345-9EE9-AE4968D3E357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 algn="r"/>
              <a:t>5-10-2023</a:t>
            </a:fld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>
                <a:solidFill>
                  <a:prstClr val="black">
                    <a:tint val="75000"/>
                  </a:prstClr>
                </a:solidFill>
              </a:rPr>
              <a:t>©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F42FDE4-A7DD-41A7-A0A6-9B649FB43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‹nr.›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086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1A4884E-0F75-7F40-9D2C-30627431C67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 algn="r"/>
              <a:t>5-10-2023</a:t>
            </a:fld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>
                <a:solidFill>
                  <a:prstClr val="black">
                    <a:tint val="75000"/>
                  </a:prstClr>
                </a:solidFill>
              </a:rPr>
              <a:t>©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F42FDE4-A7DD-41A7-A0A6-9B649FB43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‹nr.›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900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270B7-C820-9D47-909E-439F1E3ACE4B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5-10-2023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>
                <a:solidFill>
                  <a:prstClr val="black">
                    <a:tint val="75000"/>
                  </a:prstClr>
                </a:solidFill>
              </a:rPr>
              <a:t>©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2FB1B-8244-BB44-B9E2-4D5A85512C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75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AXdO-_pp8OY" TargetMode="External"/><Relationship Id="rId5" Type="http://schemas.openxmlformats.org/officeDocument/2006/relationships/image" Target="../media/image37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4.jpg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ykvTDENrbJU" TargetMode="External"/><Relationship Id="rId11" Type="http://schemas.openxmlformats.org/officeDocument/2006/relationships/image" Target="../media/image45.jpeg"/><Relationship Id="rId5" Type="http://schemas.openxmlformats.org/officeDocument/2006/relationships/image" Target="../media/image40.jpg"/><Relationship Id="rId10" Type="http://schemas.openxmlformats.org/officeDocument/2006/relationships/image" Target="../media/image44.png"/><Relationship Id="rId4" Type="http://schemas.openxmlformats.org/officeDocument/2006/relationships/image" Target="../media/image5.png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aUqhyIeCwXk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13" Type="http://schemas.openxmlformats.org/officeDocument/2006/relationships/image" Target="../media/image71.emf"/><Relationship Id="rId3" Type="http://schemas.openxmlformats.org/officeDocument/2006/relationships/image" Target="../media/image61.emf"/><Relationship Id="rId7" Type="http://schemas.openxmlformats.org/officeDocument/2006/relationships/image" Target="../media/image65.emf"/><Relationship Id="rId12" Type="http://schemas.openxmlformats.org/officeDocument/2006/relationships/image" Target="../media/image7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emf"/><Relationship Id="rId11" Type="http://schemas.openxmlformats.org/officeDocument/2006/relationships/image" Target="../media/image69.emf"/><Relationship Id="rId5" Type="http://schemas.openxmlformats.org/officeDocument/2006/relationships/image" Target="../media/image63.emf"/><Relationship Id="rId10" Type="http://schemas.openxmlformats.org/officeDocument/2006/relationships/image" Target="../media/image68.emf"/><Relationship Id="rId4" Type="http://schemas.openxmlformats.org/officeDocument/2006/relationships/image" Target="../media/image62.emf"/><Relationship Id="rId9" Type="http://schemas.openxmlformats.org/officeDocument/2006/relationships/image" Target="../media/image6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18.emf"/><Relationship Id="rId18" Type="http://schemas.openxmlformats.org/officeDocument/2006/relationships/image" Target="../media/image23.emf"/><Relationship Id="rId3" Type="http://schemas.openxmlformats.org/officeDocument/2006/relationships/image" Target="../media/image10.emf"/><Relationship Id="rId7" Type="http://schemas.openxmlformats.org/officeDocument/2006/relationships/image" Target="../media/image12.emf"/><Relationship Id="rId12" Type="http://schemas.openxmlformats.org/officeDocument/2006/relationships/image" Target="../media/image17.emf"/><Relationship Id="rId17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emf"/><Relationship Id="rId5" Type="http://schemas.openxmlformats.org/officeDocument/2006/relationships/image" Target="../media/image4.jpg"/><Relationship Id="rId15" Type="http://schemas.openxmlformats.org/officeDocument/2006/relationships/image" Target="../media/image20.emf"/><Relationship Id="rId10" Type="http://schemas.openxmlformats.org/officeDocument/2006/relationships/image" Target="../media/image15.emf"/><Relationship Id="rId4" Type="http://schemas.openxmlformats.org/officeDocument/2006/relationships/image" Target="../media/image11.emf"/><Relationship Id="rId9" Type="http://schemas.openxmlformats.org/officeDocument/2006/relationships/image" Target="../media/image14.emf"/><Relationship Id="rId1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4.jp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11" Type="http://schemas.openxmlformats.org/officeDocument/2006/relationships/image" Target="../media/image29.jpeg"/><Relationship Id="rId5" Type="http://schemas.openxmlformats.org/officeDocument/2006/relationships/image" Target="../media/image24.emf"/><Relationship Id="rId10" Type="http://schemas.openxmlformats.org/officeDocument/2006/relationships/image" Target="../media/image28.emf"/><Relationship Id="rId4" Type="http://schemas.openxmlformats.org/officeDocument/2006/relationships/image" Target="../media/image5.png"/><Relationship Id="rId9" Type="http://schemas.openxmlformats.org/officeDocument/2006/relationships/hyperlink" Target="https://youtu.be/XeOcpSScAhk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emf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lor">
            <a:extLst>
              <a:ext uri="{FF2B5EF4-FFF2-40B4-BE49-F238E27FC236}">
                <a16:creationId xmlns:a16="http://schemas.microsoft.com/office/drawing/2014/main" id="{8B4AF456-0671-432E-AD5B-FFAF8D646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9A969FB-6659-2364-7827-D92DEF294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043160" y="4032504"/>
            <a:ext cx="3657600" cy="6400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015BB100-76E0-3CAC-B90F-E77FF7F274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5" y="-62686"/>
            <a:ext cx="12413170" cy="6982409"/>
          </a:xfr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62A384E2-4E06-FFA4-A355-B2F7C4314DA3}"/>
              </a:ext>
            </a:extLst>
          </p:cNvPr>
          <p:cNvSpPr txBox="1"/>
          <p:nvPr/>
        </p:nvSpPr>
        <p:spPr>
          <a:xfrm>
            <a:off x="27646" y="1561435"/>
            <a:ext cx="117569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0" b="1" dirty="0"/>
              <a:t> Hoe blijven wij </a:t>
            </a:r>
            <a:r>
              <a:rPr lang="nl-NL" sz="8000" b="1" dirty="0">
                <a:solidFill>
                  <a:srgbClr val="71C16D"/>
                </a:solidFill>
              </a:rPr>
              <a:t>@ease</a:t>
            </a:r>
            <a:r>
              <a:rPr lang="nl-NL" sz="8000" b="1" dirty="0"/>
              <a:t>?</a:t>
            </a:r>
          </a:p>
          <a:p>
            <a:endParaRPr lang="nl-NL" sz="2000" b="1" dirty="0"/>
          </a:p>
          <a:p>
            <a:r>
              <a:rPr lang="nl-NL" sz="2000" b="1" dirty="0"/>
              <a:t>						Flore Joskin, communicatiemanager @ease Nederland</a:t>
            </a:r>
            <a:endParaRPr lang="nl-NL" sz="400" b="1" dirty="0"/>
          </a:p>
        </p:txBody>
      </p:sp>
    </p:spTree>
    <p:extLst>
      <p:ext uri="{BB962C8B-B14F-4D97-AF65-F5344CB8AC3E}">
        <p14:creationId xmlns:p14="http://schemas.microsoft.com/office/powerpoint/2010/main" val="4161319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5CB16BA-A433-AF19-D642-EFF1F9BB4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16"/>
            <a:ext cx="12192000" cy="137030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9E487D2-05F0-6BB7-F261-1C2B2D708B40}"/>
              </a:ext>
            </a:extLst>
          </p:cNvPr>
          <p:cNvSpPr txBox="1"/>
          <p:nvPr/>
        </p:nvSpPr>
        <p:spPr>
          <a:xfrm>
            <a:off x="493085" y="354865"/>
            <a:ext cx="1058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</a:rPr>
              <a:t>Over @ease…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81156BD-8185-304E-3716-ED43DC586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60648"/>
            <a:ext cx="984169" cy="1023036"/>
          </a:xfrm>
          <a:prstGeom prst="rect">
            <a:avLst/>
          </a:prstGeom>
        </p:spPr>
      </p:pic>
      <p:pic>
        <p:nvPicPr>
          <p:cNvPr id="4098" name="Picture 2" descr="Vrijwilligers @ease Groningen">
            <a:extLst>
              <a:ext uri="{FF2B5EF4-FFF2-40B4-BE49-F238E27FC236}">
                <a16:creationId xmlns:a16="http://schemas.microsoft.com/office/drawing/2014/main" id="{ADC48E6A-A817-8403-233B-9931E7A24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1600326"/>
            <a:ext cx="7488832" cy="499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Afbeelding met tekst, illustratie, vectorafbeeldingen&#10;&#10;Automatisch gegenereerde beschrijving">
            <a:hlinkClick r:id="rId6"/>
            <a:extLst>
              <a:ext uri="{FF2B5EF4-FFF2-40B4-BE49-F238E27FC236}">
                <a16:creationId xmlns:a16="http://schemas.microsoft.com/office/drawing/2014/main" id="{22C357D1-4D49-C315-94F8-A05F8B949F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561">
            <a:off x="8838261" y="2433637"/>
            <a:ext cx="2790825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67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63352" y="1744339"/>
            <a:ext cx="713876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3200" dirty="0"/>
              <a:t>12-25 jaar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3200" dirty="0"/>
              <a:t>Binnenlopen of chatten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3200" dirty="0"/>
              <a:t>In de wijk of op school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3200" dirty="0"/>
              <a:t>Luisterend oor door leeftijdsgenoten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3200" dirty="0"/>
              <a:t>Aansluiten op behoeften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3200" dirty="0"/>
              <a:t>Preventie &amp; overbrugging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3200" dirty="0"/>
              <a:t>Laagdrempelig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3200" dirty="0"/>
              <a:t>Persoonlijk #protocollen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3200" dirty="0"/>
              <a:t>Weerbaarheid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3200" dirty="0"/>
              <a:t>Wetenschappelijk onderzocht</a:t>
            </a:r>
          </a:p>
          <a:p>
            <a:endParaRPr lang="nl-NL" sz="24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5CB16BA-A433-AF19-D642-EFF1F9BB4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16"/>
            <a:ext cx="12192000" cy="137030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9E487D2-05F0-6BB7-F261-1C2B2D708B40}"/>
              </a:ext>
            </a:extLst>
          </p:cNvPr>
          <p:cNvSpPr txBox="1"/>
          <p:nvPr/>
        </p:nvSpPr>
        <p:spPr>
          <a:xfrm>
            <a:off x="493085" y="354865"/>
            <a:ext cx="1058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</a:rPr>
              <a:t>Over @ease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81156BD-8185-304E-3716-ED43DC586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60648"/>
            <a:ext cx="984169" cy="1023036"/>
          </a:xfrm>
          <a:prstGeom prst="rect">
            <a:avLst/>
          </a:prstGeom>
        </p:spPr>
      </p:pic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D276E43C-EAD6-3401-5743-65BFE4CBB6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460" y="1340768"/>
            <a:ext cx="5556643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80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5CB16BA-A433-AF19-D642-EFF1F9BB4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16"/>
            <a:ext cx="12192000" cy="137030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9E487D2-05F0-6BB7-F261-1C2B2D708B40}"/>
              </a:ext>
            </a:extLst>
          </p:cNvPr>
          <p:cNvSpPr txBox="1"/>
          <p:nvPr/>
        </p:nvSpPr>
        <p:spPr>
          <a:xfrm>
            <a:off x="493085" y="354865"/>
            <a:ext cx="1058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</a:rPr>
              <a:t>Kracht van jonge vrijwilligers…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81156BD-8185-304E-3716-ED43DC586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60648"/>
            <a:ext cx="984169" cy="102303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436EB36-88B7-E7FE-753A-9B59B811F9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15350" r="20469" b="6951"/>
          <a:stretch/>
        </p:blipFill>
        <p:spPr>
          <a:xfrm>
            <a:off x="-168696" y="1471711"/>
            <a:ext cx="7632848" cy="532859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7F410D0-C82D-3A82-124A-CD5543877F08}"/>
              </a:ext>
            </a:extLst>
          </p:cNvPr>
          <p:cNvSpPr txBox="1"/>
          <p:nvPr/>
        </p:nvSpPr>
        <p:spPr>
          <a:xfrm>
            <a:off x="1991544" y="2169624"/>
            <a:ext cx="4104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Vrijwilligers / Leeftijdsgenoten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3EC8976-B570-F6A7-5117-F8D54B7CDF94}"/>
              </a:ext>
            </a:extLst>
          </p:cNvPr>
          <p:cNvSpPr txBox="1"/>
          <p:nvPr/>
        </p:nvSpPr>
        <p:spPr>
          <a:xfrm>
            <a:off x="1703512" y="3574801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Professionals in huis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2EBE7E0F-0A4C-7814-DDC0-CFCAA3BF53FF}"/>
              </a:ext>
            </a:extLst>
          </p:cNvPr>
          <p:cNvSpPr txBox="1"/>
          <p:nvPr/>
        </p:nvSpPr>
        <p:spPr>
          <a:xfrm>
            <a:off x="1703512" y="5187552"/>
            <a:ext cx="4392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Psychiaters beldienst</a:t>
            </a:r>
          </a:p>
          <a:p>
            <a:r>
              <a:rPr lang="nl-NL" sz="3200" b="1" dirty="0"/>
              <a:t>Link naar crisisdienst</a:t>
            </a:r>
          </a:p>
        </p:txBody>
      </p:sp>
      <p:pic>
        <p:nvPicPr>
          <p:cNvPr id="15" name="Picture 11">
            <a:hlinkClick r:id="rId6"/>
            <a:extLst>
              <a:ext uri="{FF2B5EF4-FFF2-40B4-BE49-F238E27FC236}">
                <a16:creationId xmlns:a16="http://schemas.microsoft.com/office/drawing/2014/main" id="{EE9BCEF3-F639-A68A-44BF-1F8DA06CE2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2403" y="1746649"/>
            <a:ext cx="1295385" cy="1430724"/>
          </a:xfrm>
          <a:prstGeom prst="rect">
            <a:avLst/>
          </a:prstGeom>
        </p:spPr>
      </p:pic>
      <p:pic>
        <p:nvPicPr>
          <p:cNvPr id="3" name="Afbeelding 2" descr="Afbeelding met persoon, glimlachen&#10;&#10;Automatisch gegenereerde beschrijving">
            <a:extLst>
              <a:ext uri="{FF2B5EF4-FFF2-40B4-BE49-F238E27FC236}">
                <a16:creationId xmlns:a16="http://schemas.microsoft.com/office/drawing/2014/main" id="{0984ECBB-19E2-BF3A-EA87-38CFCCB20D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618" y="1817802"/>
            <a:ext cx="2439970" cy="2439970"/>
          </a:xfrm>
          <a:prstGeom prst="rect">
            <a:avLst/>
          </a:prstGeom>
        </p:spPr>
      </p:pic>
      <p:pic>
        <p:nvPicPr>
          <p:cNvPr id="19" name="Afbeelding 18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0F63B03B-2D46-5D2F-D34D-488C103E11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840">
            <a:off x="9661579" y="3309239"/>
            <a:ext cx="2373896" cy="2373896"/>
          </a:xfrm>
          <a:prstGeom prst="rect">
            <a:avLst/>
          </a:prstGeom>
        </p:spPr>
      </p:pic>
      <p:pic>
        <p:nvPicPr>
          <p:cNvPr id="24" name="Picture 2" descr="@ease logo">
            <a:extLst>
              <a:ext uri="{FF2B5EF4-FFF2-40B4-BE49-F238E27FC236}">
                <a16:creationId xmlns:a16="http://schemas.microsoft.com/office/drawing/2014/main" id="{B4166AC3-5473-9589-EA17-CCD4F5930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7771" y="5954587"/>
            <a:ext cx="1680945" cy="76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 descr="Afbeelding met persoon&#10;&#10;Automatisch gegenereerde beschrijving">
            <a:extLst>
              <a:ext uri="{FF2B5EF4-FFF2-40B4-BE49-F238E27FC236}">
                <a16:creationId xmlns:a16="http://schemas.microsoft.com/office/drawing/2014/main" id="{AA2298BE-A3EA-A6CC-1B6F-02EAF817A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2580">
            <a:off x="7631555" y="4369536"/>
            <a:ext cx="216024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32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5CB16BA-A433-AF19-D642-EFF1F9BB4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97" y="1624732"/>
            <a:ext cx="4160358" cy="278392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9E487D2-05F0-6BB7-F261-1C2B2D708B40}"/>
              </a:ext>
            </a:extLst>
          </p:cNvPr>
          <p:cNvSpPr txBox="1"/>
          <p:nvPr/>
        </p:nvSpPr>
        <p:spPr>
          <a:xfrm>
            <a:off x="1009534" y="1862530"/>
            <a:ext cx="36034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bg1"/>
                </a:solidFill>
              </a:rPr>
              <a:t>Waarom ik vrijwilliger ben? 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81156BD-8185-304E-3716-ED43DC586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60648"/>
            <a:ext cx="984169" cy="1023036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6A638C05-A8BA-41BC-8414-B58D4087C4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4902">
            <a:off x="532413" y="2712987"/>
            <a:ext cx="5040560" cy="5040560"/>
          </a:xfrm>
          <a:prstGeom prst="rect">
            <a:avLst/>
          </a:prstGeom>
        </p:spPr>
      </p:pic>
      <p:pic>
        <p:nvPicPr>
          <p:cNvPr id="11" name="Afbeelding 10" descr="Afbeelding met persoon, vloer, binnen&#10;&#10;Automatisch gegenereerde beschrijving">
            <a:hlinkClick r:id="rId6"/>
            <a:extLst>
              <a:ext uri="{FF2B5EF4-FFF2-40B4-BE49-F238E27FC236}">
                <a16:creationId xmlns:a16="http://schemas.microsoft.com/office/drawing/2014/main" id="{2C3606C5-C967-6334-FEAE-08156A6266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183" y="-99392"/>
            <a:ext cx="6976817" cy="69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54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500497AE-DD13-C71E-6BB5-58C2AF001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443" y="3861048"/>
            <a:ext cx="4714875" cy="324802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5CB16BA-A433-AF19-D642-EFF1F9BB4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16"/>
            <a:ext cx="12192000" cy="137030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9E487D2-05F0-6BB7-F261-1C2B2D708B40}"/>
              </a:ext>
            </a:extLst>
          </p:cNvPr>
          <p:cNvSpPr txBox="1"/>
          <p:nvPr/>
        </p:nvSpPr>
        <p:spPr>
          <a:xfrm>
            <a:off x="493085" y="354865"/>
            <a:ext cx="1058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</a:rPr>
              <a:t>Innovatief in het huidige zorglandschap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81156BD-8185-304E-3716-ED43DC5869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60648"/>
            <a:ext cx="984169" cy="1023036"/>
          </a:xfrm>
          <a:prstGeom prst="rect">
            <a:avLst/>
          </a:prstGeom>
        </p:spPr>
      </p:pic>
      <p:sp>
        <p:nvSpPr>
          <p:cNvPr id="4" name="Rectangle 17">
            <a:extLst>
              <a:ext uri="{FF2B5EF4-FFF2-40B4-BE49-F238E27FC236}">
                <a16:creationId xmlns:a16="http://schemas.microsoft.com/office/drawing/2014/main" id="{DD1E7939-DE55-53B9-4A1E-44909A227ABE}"/>
              </a:ext>
            </a:extLst>
          </p:cNvPr>
          <p:cNvSpPr/>
          <p:nvPr/>
        </p:nvSpPr>
        <p:spPr>
          <a:xfrm>
            <a:off x="263351" y="1744339"/>
            <a:ext cx="1023441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3200" dirty="0"/>
              <a:t>Jongeren voeren de gesprekken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3200" dirty="0"/>
              <a:t>Multidisciplinaire benadering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3200" dirty="0"/>
              <a:t>De kracht van Social Media bij het </a:t>
            </a:r>
          </a:p>
          <a:p>
            <a:r>
              <a:rPr lang="nl-NL" sz="3200" dirty="0"/>
              <a:t>    herkennen en erkennen van klachten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3200" dirty="0"/>
              <a:t>Wetenschappelijk onderzoek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3200" dirty="0"/>
              <a:t>Aansluitmodel </a:t>
            </a:r>
            <a:endParaRPr lang="nl-NL" sz="2400" dirty="0"/>
          </a:p>
        </p:txBody>
      </p:sp>
      <p:pic>
        <p:nvPicPr>
          <p:cNvPr id="16" name="Afbeelding 15" descr="Afbeelding met tekst, persoon, muur, binnen&#10;&#10;Automatisch gegenereerde beschrijving">
            <a:extLst>
              <a:ext uri="{FF2B5EF4-FFF2-40B4-BE49-F238E27FC236}">
                <a16:creationId xmlns:a16="http://schemas.microsoft.com/office/drawing/2014/main" id="{5F2989BE-E668-7B3F-5A26-74734FAF9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1844824"/>
            <a:ext cx="5015880" cy="501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85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5CB16BA-A433-AF19-D642-EFF1F9BB4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16"/>
            <a:ext cx="12192000" cy="137030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9E487D2-05F0-6BB7-F261-1C2B2D708B40}"/>
              </a:ext>
            </a:extLst>
          </p:cNvPr>
          <p:cNvSpPr txBox="1"/>
          <p:nvPr/>
        </p:nvSpPr>
        <p:spPr>
          <a:xfrm>
            <a:off x="493085" y="354865"/>
            <a:ext cx="1058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</a:rPr>
              <a:t>Wetenschappelijk onderzoek t/m q4 ‘22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81156BD-8185-304E-3716-ED43DC586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60648"/>
            <a:ext cx="984169" cy="102303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66E4DBF-D4AB-ACBF-5C49-42417F4C8B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220" y="1476178"/>
            <a:ext cx="8137059" cy="503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38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5CB16BA-A433-AF19-D642-EFF1F9BB4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16"/>
            <a:ext cx="12192000" cy="137030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9E487D2-05F0-6BB7-F261-1C2B2D708B40}"/>
              </a:ext>
            </a:extLst>
          </p:cNvPr>
          <p:cNvSpPr txBox="1"/>
          <p:nvPr/>
        </p:nvSpPr>
        <p:spPr>
          <a:xfrm>
            <a:off x="493085" y="354865"/>
            <a:ext cx="1058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</a:rPr>
              <a:t>Wetenschappelijk onderzoek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81156BD-8185-304E-3716-ED43DC586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60648"/>
            <a:ext cx="984169" cy="102303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C866C63-942B-60B9-AB38-6F025200B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400" y="1597549"/>
            <a:ext cx="8629265" cy="526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61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5CB16BA-A433-AF19-D642-EFF1F9BB4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16"/>
            <a:ext cx="12192000" cy="137030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9E487D2-05F0-6BB7-F261-1C2B2D708B40}"/>
              </a:ext>
            </a:extLst>
          </p:cNvPr>
          <p:cNvSpPr txBox="1"/>
          <p:nvPr/>
        </p:nvSpPr>
        <p:spPr>
          <a:xfrm>
            <a:off x="493085" y="354865"/>
            <a:ext cx="1058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</a:rPr>
              <a:t>Wetenschappelijk onderzoek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81156BD-8185-304E-3716-ED43DC586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60648"/>
            <a:ext cx="984169" cy="1023036"/>
          </a:xfrm>
          <a:prstGeom prst="rect">
            <a:avLst/>
          </a:prstGeom>
        </p:spPr>
      </p:pic>
      <p:sp>
        <p:nvSpPr>
          <p:cNvPr id="2" name="Tekstvak 9">
            <a:extLst>
              <a:ext uri="{FF2B5EF4-FFF2-40B4-BE49-F238E27FC236}">
                <a16:creationId xmlns:a16="http://schemas.microsoft.com/office/drawing/2014/main" id="{B7DFF53E-DE33-C3B0-77BA-E0A8095707F2}"/>
              </a:ext>
            </a:extLst>
          </p:cNvPr>
          <p:cNvSpPr txBox="1"/>
          <p:nvPr/>
        </p:nvSpPr>
        <p:spPr>
          <a:xfrm>
            <a:off x="983432" y="1752322"/>
            <a:ext cx="5385409" cy="461985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 err="1"/>
              <a:t>I.v.m</a:t>
            </a:r>
            <a:r>
              <a:rPr lang="en-US" dirty="0"/>
              <a:t>. met Covid-19 </a:t>
            </a:r>
            <a:r>
              <a:rPr lang="en-US" dirty="0" err="1"/>
              <a:t>kon</a:t>
            </a:r>
            <a:r>
              <a:rPr lang="en-US" dirty="0"/>
              <a:t> @ease in 2020 </a:t>
            </a:r>
            <a:r>
              <a:rPr lang="en-US" dirty="0" err="1"/>
              <a:t>tijdelijk</a:t>
            </a:r>
            <a:r>
              <a:rPr lang="en-US" dirty="0"/>
              <a:t> </a:t>
            </a:r>
            <a:r>
              <a:rPr lang="en-US" dirty="0" err="1"/>
              <a:t>geen</a:t>
            </a:r>
            <a:r>
              <a:rPr lang="en-US" dirty="0"/>
              <a:t> face-to-face </a:t>
            </a:r>
            <a:r>
              <a:rPr lang="en-US" dirty="0" err="1"/>
              <a:t>gesprekken</a:t>
            </a:r>
            <a:r>
              <a:rPr lang="en-US" dirty="0"/>
              <a:t> </a:t>
            </a:r>
            <a:r>
              <a:rPr lang="en-US" dirty="0" err="1"/>
              <a:t>aanbieden</a:t>
            </a:r>
            <a:r>
              <a:rPr lang="en-US" dirty="0"/>
              <a:t>. </a:t>
            </a:r>
            <a:r>
              <a:rPr lang="en-US" dirty="0" err="1"/>
              <a:t>Daarom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we direct 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chatfunctionaliteit</a:t>
            </a:r>
            <a:r>
              <a:rPr lang="en-US" dirty="0"/>
              <a:t> via </a:t>
            </a:r>
            <a:r>
              <a:rPr lang="en-US" dirty="0" err="1"/>
              <a:t>onze</a:t>
            </a:r>
            <a:r>
              <a:rPr lang="en-US" dirty="0"/>
              <a:t> website </a:t>
            </a:r>
            <a:r>
              <a:rPr lang="en-US" dirty="0" err="1"/>
              <a:t>gestart</a:t>
            </a:r>
            <a:endParaRPr lang="en-US" dirty="0"/>
          </a:p>
          <a:p>
            <a:pPr marL="285750" indent="-285750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de </a:t>
            </a:r>
            <a:r>
              <a:rPr lang="en-US" dirty="0" err="1"/>
              <a:t>eerste</a:t>
            </a:r>
            <a:r>
              <a:rPr lang="en-US" dirty="0"/>
              <a:t> lockdown (</a:t>
            </a:r>
            <a:r>
              <a:rPr lang="en-US" dirty="0" err="1"/>
              <a:t>maart</a:t>
            </a:r>
            <a:r>
              <a:rPr lang="en-US" dirty="0"/>
              <a:t> – </a:t>
            </a:r>
            <a:r>
              <a:rPr lang="en-US" dirty="0" err="1"/>
              <a:t>mei</a:t>
            </a:r>
            <a:r>
              <a:rPr lang="en-US" dirty="0"/>
              <a:t> 2020) </a:t>
            </a:r>
            <a:r>
              <a:rPr lang="en-US" dirty="0" err="1"/>
              <a:t>bleef</a:t>
            </a:r>
            <a:r>
              <a:rPr lang="en-US" dirty="0"/>
              <a:t> de chat </a:t>
            </a:r>
            <a:r>
              <a:rPr lang="en-US" dirty="0" err="1"/>
              <a:t>populair</a:t>
            </a:r>
            <a:endParaRPr lang="en-US" dirty="0"/>
          </a:p>
          <a:p>
            <a:pPr marL="285750" indent="-285750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/>
              <a:t>T/m </a:t>
            </a:r>
            <a:r>
              <a:rPr lang="en-US" dirty="0" err="1"/>
              <a:t>december</a:t>
            </a:r>
            <a:r>
              <a:rPr lang="en-US" dirty="0"/>
              <a:t> 2022 </a:t>
            </a:r>
            <a:r>
              <a:rPr lang="en-US" dirty="0" err="1"/>
              <a:t>vonden</a:t>
            </a:r>
            <a:r>
              <a:rPr lang="en-US" dirty="0"/>
              <a:t> in </a:t>
            </a:r>
            <a:r>
              <a:rPr lang="en-US" dirty="0" err="1"/>
              <a:t>totaal</a:t>
            </a:r>
            <a:r>
              <a:rPr lang="en-US" dirty="0"/>
              <a:t> 3084 </a:t>
            </a:r>
            <a:r>
              <a:rPr lang="en-US" dirty="0" err="1"/>
              <a:t>chatgesprekken</a:t>
            </a:r>
            <a:r>
              <a:rPr lang="en-US" dirty="0"/>
              <a:t> </a:t>
            </a:r>
            <a:r>
              <a:rPr lang="en-US" dirty="0" err="1"/>
              <a:t>plaats</a:t>
            </a:r>
            <a:r>
              <a:rPr lang="en-US" dirty="0"/>
              <a:t> (</a:t>
            </a:r>
            <a:r>
              <a:rPr lang="en-US" dirty="0" err="1"/>
              <a:t>niet</a:t>
            </a:r>
            <a:r>
              <a:rPr lang="en-US" dirty="0"/>
              <a:t> in alle </a:t>
            </a:r>
            <a:r>
              <a:rPr lang="en-US" dirty="0" err="1"/>
              <a:t>gevallen</a:t>
            </a:r>
            <a:r>
              <a:rPr lang="en-US" dirty="0"/>
              <a:t> is de online @ease-vragenlijst </a:t>
            </a:r>
            <a:r>
              <a:rPr lang="en-US" dirty="0" err="1"/>
              <a:t>ingevuld</a:t>
            </a:r>
            <a:r>
              <a:rPr lang="en-US" dirty="0"/>
              <a:t> </a:t>
            </a:r>
            <a:r>
              <a:rPr lang="en-US" dirty="0" err="1"/>
              <a:t>na</a:t>
            </a:r>
            <a:r>
              <a:rPr lang="en-US" dirty="0"/>
              <a:t> het </a:t>
            </a:r>
            <a:r>
              <a:rPr lang="en-US" dirty="0" err="1"/>
              <a:t>gesprek</a:t>
            </a:r>
            <a:r>
              <a:rPr lang="en-US" dirty="0"/>
              <a:t>)</a:t>
            </a:r>
          </a:p>
          <a:p>
            <a:pPr marL="285750" indent="-285750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 err="1"/>
              <a:t>Jongeren</a:t>
            </a:r>
            <a:r>
              <a:rPr lang="en-US" dirty="0"/>
              <a:t> </a:t>
            </a:r>
            <a:r>
              <a:rPr lang="en-US" dirty="0" err="1"/>
              <a:t>chatten</a:t>
            </a:r>
            <a:r>
              <a:rPr lang="en-US" dirty="0"/>
              <a:t> </a:t>
            </a:r>
            <a:r>
              <a:rPr lang="en-US" dirty="0" err="1"/>
              <a:t>vooral</a:t>
            </a:r>
            <a:r>
              <a:rPr lang="en-US" dirty="0"/>
              <a:t> over </a:t>
            </a:r>
            <a:r>
              <a:rPr lang="en-US" dirty="0" err="1"/>
              <a:t>hun</a:t>
            </a:r>
            <a:r>
              <a:rPr lang="en-US" dirty="0"/>
              <a:t> </a:t>
            </a:r>
            <a:r>
              <a:rPr lang="en-US" dirty="0" err="1"/>
              <a:t>gevoelens</a:t>
            </a:r>
            <a:r>
              <a:rPr lang="en-US" dirty="0"/>
              <a:t>, maar </a:t>
            </a:r>
            <a:r>
              <a:rPr lang="en-US" dirty="0" err="1"/>
              <a:t>o.a.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relaties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studie</a:t>
            </a:r>
            <a:r>
              <a:rPr lang="en-US" dirty="0"/>
              <a:t> of </a:t>
            </a:r>
            <a:r>
              <a:rPr lang="en-US" dirty="0" err="1"/>
              <a:t>werk</a:t>
            </a:r>
            <a:endParaRPr lang="nl-NL" dirty="0"/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3F746DBC-2F70-B339-A027-8FEBE9C36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75" y="1995324"/>
            <a:ext cx="279082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02D9EC5F-465A-30F6-827D-7812D60E3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312" y="4608394"/>
            <a:ext cx="278130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476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5CB16BA-A433-AF19-D642-EFF1F9BB4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16"/>
            <a:ext cx="12192000" cy="137030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9E487D2-05F0-6BB7-F261-1C2B2D708B40}"/>
              </a:ext>
            </a:extLst>
          </p:cNvPr>
          <p:cNvSpPr txBox="1"/>
          <p:nvPr/>
        </p:nvSpPr>
        <p:spPr>
          <a:xfrm>
            <a:off x="493085" y="354865"/>
            <a:ext cx="1058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</a:rPr>
              <a:t>Wetenschappelijk onderzoek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81156BD-8185-304E-3716-ED43DC586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60648"/>
            <a:ext cx="984169" cy="1023036"/>
          </a:xfrm>
          <a:prstGeom prst="rect">
            <a:avLst/>
          </a:prstGeom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8419EFDB-84AC-1D9D-3130-842CB5A2069E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l-NL" b="1" dirty="0"/>
              <a:t>Kwaliteit van leven</a:t>
            </a:r>
          </a:p>
          <a:p>
            <a:pPr marL="0" indent="0">
              <a:buNone/>
            </a:pPr>
            <a:r>
              <a:rPr lang="nl-NL" dirty="0"/>
              <a:t>0.62 (@ease bezoeker) versus 0.91 - 0.96</a:t>
            </a:r>
          </a:p>
          <a:p>
            <a:pPr marL="0" indent="0">
              <a:buFont typeface="Arial"/>
              <a:buNone/>
            </a:pPr>
            <a:endParaRPr lang="nl-NL" dirty="0"/>
          </a:p>
          <a:p>
            <a:pPr marL="0" indent="0">
              <a:buFont typeface="Arial"/>
              <a:buNone/>
            </a:pPr>
            <a:r>
              <a:rPr lang="nl-NL" b="1" dirty="0"/>
              <a:t>Maatschappelijke kosten</a:t>
            </a:r>
          </a:p>
          <a:p>
            <a:pPr marL="0" indent="0">
              <a:lnSpc>
                <a:spcPct val="150000"/>
              </a:lnSpc>
              <a:buFont typeface="Arial"/>
              <a:buNone/>
            </a:pPr>
            <a:endParaRPr lang="en-GB" dirty="0"/>
          </a:p>
          <a:p>
            <a:pPr marL="0" indent="0">
              <a:lnSpc>
                <a:spcPct val="150000"/>
              </a:lnSpc>
              <a:buFont typeface="Arial"/>
              <a:buNone/>
            </a:pPr>
            <a:endParaRPr lang="en-GB" dirty="0"/>
          </a:p>
          <a:p>
            <a:pPr marL="0" indent="0">
              <a:lnSpc>
                <a:spcPct val="150000"/>
              </a:lnSpc>
              <a:buFont typeface="Arial"/>
              <a:buNone/>
            </a:pPr>
            <a:endParaRPr lang="en-GB" dirty="0"/>
          </a:p>
          <a:p>
            <a:pPr marL="0" indent="0">
              <a:lnSpc>
                <a:spcPct val="150000"/>
              </a:lnSpc>
              <a:buFont typeface="Arial"/>
              <a:buNone/>
            </a:pPr>
            <a:endParaRPr lang="en-GB" dirty="0"/>
          </a:p>
          <a:p>
            <a:pPr marL="0" indent="0">
              <a:lnSpc>
                <a:spcPct val="150000"/>
              </a:lnSpc>
              <a:buFont typeface="Arial"/>
              <a:buNone/>
            </a:pPr>
            <a:endParaRPr lang="en-GB" dirty="0"/>
          </a:p>
          <a:p>
            <a:pPr marL="0" indent="0">
              <a:lnSpc>
                <a:spcPct val="150000"/>
              </a:lnSpc>
              <a:buFont typeface="Arial"/>
              <a:buNone/>
            </a:pPr>
            <a:endParaRPr lang="en-GB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6DA0AB0-1EBF-5426-EAE7-9FB0A61C8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7851" y="3951352"/>
            <a:ext cx="1860808" cy="1732792"/>
          </a:xfrm>
          <a:prstGeom prst="rect">
            <a:avLst/>
          </a:prstGeom>
        </p:spPr>
      </p:pic>
      <p:pic>
        <p:nvPicPr>
          <p:cNvPr id="9" name="Afbeelding 8" descr="Afbeelding met tekst, persoon, groen, menigte&#10;&#10;Automatisch gegenereerde beschrijving">
            <a:extLst>
              <a:ext uri="{FF2B5EF4-FFF2-40B4-BE49-F238E27FC236}">
                <a16:creationId xmlns:a16="http://schemas.microsoft.com/office/drawing/2014/main" id="{C6AF1D95-8591-4134-D457-D8DD591B0E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785" y="3651785"/>
            <a:ext cx="3206216" cy="3206216"/>
          </a:xfrm>
          <a:prstGeom prst="rect">
            <a:avLst/>
          </a:prstGeom>
        </p:spPr>
      </p:pic>
      <p:pic>
        <p:nvPicPr>
          <p:cNvPr id="11" name="Afbeelding 10" descr="Afbeelding met tekst, persoon, binnen&#10;&#10;Automatisch gegenereerde beschrijving">
            <a:extLst>
              <a:ext uri="{FF2B5EF4-FFF2-40B4-BE49-F238E27FC236}">
                <a16:creationId xmlns:a16="http://schemas.microsoft.com/office/drawing/2014/main" id="{8993FA63-36B6-81D2-D98A-8BE7FA65CD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1641">
            <a:off x="5653825" y="3385583"/>
            <a:ext cx="3222606" cy="322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92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5CB16BA-A433-AF19-D642-EFF1F9BB4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16"/>
            <a:ext cx="12192000" cy="137030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9E487D2-05F0-6BB7-F261-1C2B2D708B40}"/>
              </a:ext>
            </a:extLst>
          </p:cNvPr>
          <p:cNvSpPr txBox="1"/>
          <p:nvPr/>
        </p:nvSpPr>
        <p:spPr>
          <a:xfrm>
            <a:off x="493085" y="354865"/>
            <a:ext cx="1058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</a:rPr>
              <a:t>@ease inloop helpt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81156BD-8185-304E-3716-ED43DC586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60648"/>
            <a:ext cx="984169" cy="1023036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1AB69911-A5DF-71DF-02DF-9D3EF05624A4}"/>
              </a:ext>
            </a:extLst>
          </p:cNvPr>
          <p:cNvSpPr txBox="1"/>
          <p:nvPr/>
        </p:nvSpPr>
        <p:spPr>
          <a:xfrm>
            <a:off x="9260879" y="1988840"/>
            <a:ext cx="23228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Bezoek 1, n=694</a:t>
            </a:r>
          </a:p>
          <a:p>
            <a:r>
              <a:rPr lang="nl-NL" sz="2400" b="1" dirty="0"/>
              <a:t>Bezoek 2, n= 100</a:t>
            </a:r>
          </a:p>
          <a:p>
            <a:r>
              <a:rPr lang="nl-NL" sz="2400" b="1" dirty="0"/>
              <a:t>Bezoek 3, n= 40</a:t>
            </a:r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88F9DE5E-2651-52E4-1FB3-1B2C75EBAA21}"/>
              </a:ext>
            </a:extLst>
          </p:cNvPr>
          <p:cNvGrpSpPr/>
          <p:nvPr/>
        </p:nvGrpSpPr>
        <p:grpSpPr>
          <a:xfrm>
            <a:off x="0" y="1741416"/>
            <a:ext cx="9048328" cy="5047568"/>
            <a:chOff x="0" y="1741416"/>
            <a:chExt cx="8618938" cy="4503844"/>
          </a:xfrm>
        </p:grpSpPr>
        <p:pic>
          <p:nvPicPr>
            <p:cNvPr id="10" name="Tijdelijke aanduiding voor inhoud 3">
              <a:extLst>
                <a:ext uri="{FF2B5EF4-FFF2-40B4-BE49-F238E27FC236}">
                  <a16:creationId xmlns:a16="http://schemas.microsoft.com/office/drawing/2014/main" id="{583E2A1F-F7A0-FAFF-6DF4-03ECB3D03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741416"/>
              <a:ext cx="7024497" cy="4134512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46BA6FC0-1462-4E0B-1CBC-DA8F38A801DD}"/>
                </a:ext>
              </a:extLst>
            </p:cNvPr>
            <p:cNvSpPr txBox="1"/>
            <p:nvPr/>
          </p:nvSpPr>
          <p:spPr>
            <a:xfrm>
              <a:off x="2927648" y="5875928"/>
              <a:ext cx="15885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="1" dirty="0"/>
                <a:t>stress CORE 10</a:t>
              </a:r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8009474-4CEA-DBC0-231B-CD789C80F5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6438" y="2563289"/>
              <a:ext cx="952500" cy="971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1DAF2FD9-F251-2E3E-AEF9-F135D7FB0A0B}"/>
              </a:ext>
            </a:extLst>
          </p:cNvPr>
          <p:cNvGrpSpPr/>
          <p:nvPr/>
        </p:nvGrpSpPr>
        <p:grpSpPr>
          <a:xfrm>
            <a:off x="263351" y="1741415"/>
            <a:ext cx="9737477" cy="4935741"/>
            <a:chOff x="263351" y="1741415"/>
            <a:chExt cx="9737477" cy="4935741"/>
          </a:xfrm>
        </p:grpSpPr>
        <p:pic>
          <p:nvPicPr>
            <p:cNvPr id="17" name="Tijdelijke aanduiding voor inhoud 4">
              <a:extLst>
                <a:ext uri="{FF2B5EF4-FFF2-40B4-BE49-F238E27FC236}">
                  <a16:creationId xmlns:a16="http://schemas.microsoft.com/office/drawing/2014/main" id="{17DB3D39-0BE8-F0EE-B18F-F6C849120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3351" y="1741415"/>
              <a:ext cx="7785023" cy="4511985"/>
            </a:xfrm>
            <a:prstGeom prst="rect">
              <a:avLst/>
            </a:prstGeom>
          </p:spPr>
        </p:pic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6E3BE70C-94EB-F608-5D3F-0D9D258021EC}"/>
                </a:ext>
              </a:extLst>
            </p:cNvPr>
            <p:cNvSpPr txBox="1"/>
            <p:nvPr/>
          </p:nvSpPr>
          <p:spPr>
            <a:xfrm>
              <a:off x="3338557" y="6307824"/>
              <a:ext cx="28051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="1" dirty="0"/>
                <a:t>angst/somberheid </a:t>
              </a:r>
              <a:r>
                <a:rPr lang="nl-NL" b="1" dirty="0" err="1"/>
                <a:t>EuroQoL</a:t>
              </a:r>
              <a:endParaRPr lang="nl-NL" b="1" dirty="0"/>
            </a:p>
          </p:txBody>
        </p: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977228A7-1B9F-9E8A-908D-9327E1F391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8328" y="4186668"/>
              <a:ext cx="952500" cy="971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ep 24">
            <a:extLst>
              <a:ext uri="{FF2B5EF4-FFF2-40B4-BE49-F238E27FC236}">
                <a16:creationId xmlns:a16="http://schemas.microsoft.com/office/drawing/2014/main" id="{225A7739-B695-4E2E-02B9-A71F0FE0F1BB}"/>
              </a:ext>
            </a:extLst>
          </p:cNvPr>
          <p:cNvGrpSpPr/>
          <p:nvPr/>
        </p:nvGrpSpPr>
        <p:grpSpPr>
          <a:xfrm>
            <a:off x="572024" y="1597720"/>
            <a:ext cx="9148673" cy="4777345"/>
            <a:chOff x="280173" y="1955725"/>
            <a:chExt cx="9148673" cy="4777345"/>
          </a:xfrm>
        </p:grpSpPr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92BB74DB-7E66-AE34-1C10-EC9ECA0D3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0173" y="1955725"/>
              <a:ext cx="7581143" cy="4419339"/>
            </a:xfrm>
            <a:prstGeom prst="rect">
              <a:avLst/>
            </a:prstGeom>
          </p:spPr>
        </p:pic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A49B14B7-E4C0-D345-1174-6327ED0BA4B4}"/>
                </a:ext>
              </a:extLst>
            </p:cNvPr>
            <p:cNvSpPr txBox="1"/>
            <p:nvPr/>
          </p:nvSpPr>
          <p:spPr>
            <a:xfrm>
              <a:off x="2851694" y="6363738"/>
              <a:ext cx="2780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="1" dirty="0"/>
                <a:t>sociaal functioneren SOFAS</a:t>
              </a:r>
            </a:p>
          </p:txBody>
        </p:sp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439DA166-2A97-EF8B-BD4C-DDA620FE6D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6346" y="5531585"/>
              <a:ext cx="952500" cy="971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089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194D62F-1972-0714-5789-17AD6F72C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810272"/>
            <a:ext cx="6651474" cy="548717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A2DA670-25E1-11C0-BB14-3E8FA0BBA679}"/>
              </a:ext>
            </a:extLst>
          </p:cNvPr>
          <p:cNvSpPr txBox="1"/>
          <p:nvPr/>
        </p:nvSpPr>
        <p:spPr>
          <a:xfrm>
            <a:off x="6744072" y="1166842"/>
            <a:ext cx="54479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latin typeface="Desyrel" panose="02000603050000020003" pitchFamily="2" charset="0"/>
              </a:rPr>
              <a:t>Vraag je wel eens hoe het </a:t>
            </a:r>
            <a:r>
              <a:rPr lang="nl-NL" sz="3600" u="sng" dirty="0">
                <a:latin typeface="Desyrel" panose="02000603050000020003" pitchFamily="2" charset="0"/>
              </a:rPr>
              <a:t>echt</a:t>
            </a:r>
            <a:r>
              <a:rPr lang="nl-NL" sz="3600" dirty="0">
                <a:latin typeface="Desyrel" panose="02000603050000020003" pitchFamily="2" charset="0"/>
              </a:rPr>
              <a:t> gaat met je (klein) kind, nichtje, buurjongen of jonge medewerker? </a:t>
            </a:r>
          </a:p>
          <a:p>
            <a:endParaRPr lang="nl-NL" sz="3600" dirty="0">
              <a:latin typeface="Desyrel" panose="02000603050000020003" pitchFamily="2" charset="0"/>
            </a:endParaRPr>
          </a:p>
          <a:p>
            <a:r>
              <a:rPr lang="nl-NL" sz="3600" dirty="0">
                <a:latin typeface="Desyrel" panose="02000603050000020003" pitchFamily="2" charset="0"/>
              </a:rPr>
              <a:t>Maak je wel eens zorgen over iemand? </a:t>
            </a:r>
          </a:p>
        </p:txBody>
      </p:sp>
    </p:spTree>
    <p:extLst>
      <p:ext uri="{BB962C8B-B14F-4D97-AF65-F5344CB8AC3E}">
        <p14:creationId xmlns:p14="http://schemas.microsoft.com/office/powerpoint/2010/main" val="1411474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C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695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167" y="2075069"/>
            <a:ext cx="2336800" cy="16891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3841" y="245079"/>
            <a:ext cx="3999201" cy="26031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0256" y="4581129"/>
            <a:ext cx="1887084" cy="1793251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0863BA5F-0BAF-39AE-EA93-A1D56E27D5D7}"/>
              </a:ext>
            </a:extLst>
          </p:cNvPr>
          <p:cNvGrpSpPr/>
          <p:nvPr/>
        </p:nvGrpSpPr>
        <p:grpSpPr>
          <a:xfrm>
            <a:off x="563167" y="594756"/>
            <a:ext cx="10003184" cy="5668488"/>
            <a:chOff x="1919536" y="1268760"/>
            <a:chExt cx="8635032" cy="488334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27648" y="3861048"/>
              <a:ext cx="2159000" cy="13970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91544" y="5301208"/>
              <a:ext cx="2870200" cy="8509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11824" y="3212976"/>
              <a:ext cx="1892300" cy="10541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03912" y="4005064"/>
              <a:ext cx="3162300" cy="21463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752184" y="1340768"/>
              <a:ext cx="2743200" cy="12700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08168" y="2708920"/>
              <a:ext cx="2946400" cy="14224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91544" y="1268760"/>
              <a:ext cx="1955800" cy="12319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092440" y="1353543"/>
              <a:ext cx="177131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1600" dirty="0">
                  <a:latin typeface="Desyrel" panose="02000603050000020003" pitchFamily="2" charset="0"/>
                </a:rPr>
                <a:t>“dat je ook </a:t>
              </a:r>
              <a:r>
                <a:rPr lang="nl-NL" sz="1600" b="1" dirty="0">
                  <a:latin typeface="Desyrel" panose="02000603050000020003" pitchFamily="2" charset="0"/>
                </a:rPr>
                <a:t>geen verwijzing</a:t>
              </a:r>
              <a:r>
                <a:rPr lang="nl-NL" sz="1600" dirty="0">
                  <a:latin typeface="Desyrel" panose="02000603050000020003" pitchFamily="2" charset="0"/>
                </a:rPr>
                <a:t> hoeft </a:t>
              </a:r>
            </a:p>
            <a:p>
              <a:pPr algn="ctr"/>
              <a:r>
                <a:rPr lang="nl-NL" sz="1600" dirty="0">
                  <a:latin typeface="Desyrel" panose="02000603050000020003" pitchFamily="2" charset="0"/>
                </a:rPr>
                <a:t>te hebben”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919536" y="2748012"/>
              <a:ext cx="199796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Desyrel" panose="02000603050000020003" pitchFamily="2" charset="0"/>
                </a:rPr>
                <a:t> “I read the webpage of @ease and it said: just walk in. So that's what I did.”</a:t>
              </a:r>
              <a:endParaRPr lang="nl-NL" sz="1600" dirty="0">
                <a:latin typeface="Desyrel" panose="02000603050000020003" pitchFamily="2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223792" y="1412776"/>
              <a:ext cx="324036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1600" dirty="0">
                  <a:latin typeface="Desyrel" panose="02000603050000020003" pitchFamily="2" charset="0"/>
                </a:rPr>
                <a:t>“En, dat het gewoon... ja dat het niet officiëlerig is eigenlijk, met echt een psycholoog en dingen maar dat je </a:t>
              </a:r>
              <a:r>
                <a:rPr lang="nl-NL" sz="1600" b="1" dirty="0">
                  <a:latin typeface="Desyrel" panose="02000603050000020003" pitchFamily="2" charset="0"/>
                </a:rPr>
                <a:t>gewoon met mensen</a:t>
              </a:r>
              <a:r>
                <a:rPr lang="nl-NL" sz="1600" dirty="0">
                  <a:latin typeface="Desyrel" panose="02000603050000020003" pitchFamily="2" charset="0"/>
                </a:rPr>
                <a:t> het er gewoon even over kan hebben en </a:t>
              </a:r>
              <a:r>
                <a:rPr lang="nl-NL" sz="1600" b="1" dirty="0">
                  <a:latin typeface="Desyrel" panose="02000603050000020003" pitchFamily="2" charset="0"/>
                </a:rPr>
                <a:t>dat ze ook naar je luisteren</a:t>
              </a:r>
              <a:r>
                <a:rPr lang="nl-NL" sz="1600" dirty="0">
                  <a:latin typeface="Desyrel" panose="02000603050000020003" pitchFamily="2" charset="0"/>
                </a:rPr>
                <a:t>.”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545752" y="3291906"/>
              <a:ext cx="1706684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Desyrel" panose="02000603050000020003" pitchFamily="2" charset="0"/>
                </a:rPr>
                <a:t>“</a:t>
              </a:r>
              <a:r>
                <a:rPr lang="en-US" sz="1600" b="1" dirty="0">
                  <a:latin typeface="Desyrel" panose="02000603050000020003" pitchFamily="2" charset="0"/>
                </a:rPr>
                <a:t>no waiting lists </a:t>
              </a:r>
              <a:r>
                <a:rPr lang="en-US" sz="1600" dirty="0">
                  <a:latin typeface="Desyrel" panose="02000603050000020003" pitchFamily="2" charset="0"/>
                </a:rPr>
                <a:t>as far as I know”</a:t>
              </a:r>
              <a:endParaRPr lang="nl-NL" sz="1600" dirty="0">
                <a:latin typeface="Desyrel" panose="02000603050000020003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896200" y="1628801"/>
              <a:ext cx="250202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Desyrel" panose="02000603050000020003" pitchFamily="2" charset="0"/>
                </a:rPr>
                <a:t>“Um yeah I really liked </a:t>
              </a:r>
            </a:p>
            <a:p>
              <a:pPr algn="ctr"/>
              <a:r>
                <a:rPr lang="en-US" sz="1600" dirty="0">
                  <a:latin typeface="Desyrel" panose="02000603050000020003" pitchFamily="2" charset="0"/>
                </a:rPr>
                <a:t>it […] I would go again and</a:t>
              </a:r>
              <a:r>
                <a:rPr lang="en-US" sz="1600" b="1" dirty="0">
                  <a:latin typeface="Desyrel" panose="02000603050000020003" pitchFamily="2" charset="0"/>
                </a:rPr>
                <a:t> I also recommend it</a:t>
              </a:r>
              <a:r>
                <a:rPr lang="en-US" sz="1600" dirty="0">
                  <a:latin typeface="Desyrel" panose="02000603050000020003" pitchFamily="2" charset="0"/>
                </a:rPr>
                <a:t>”</a:t>
              </a:r>
              <a:endParaRPr lang="nl-NL" sz="1600" dirty="0">
                <a:latin typeface="Desyrel" panose="02000603050000020003" pitchFamily="2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17912" y="4254188"/>
              <a:ext cx="192596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Desyrel" panose="02000603050000020003" pitchFamily="2" charset="0"/>
                </a:rPr>
                <a:t>“she said it's </a:t>
              </a:r>
              <a:r>
                <a:rPr lang="en-US" sz="1600" b="1" dirty="0">
                  <a:latin typeface="Desyrel" panose="02000603050000020003" pitchFamily="2" charset="0"/>
                </a:rPr>
                <a:t>free</a:t>
              </a:r>
              <a:r>
                <a:rPr lang="en-US" sz="1600" dirty="0">
                  <a:latin typeface="Desyrel" panose="02000603050000020003" pitchFamily="2" charset="0"/>
                </a:rPr>
                <a:t> […] so I thought... why not here?”</a:t>
              </a:r>
              <a:endParaRPr lang="nl-NL" sz="1600" dirty="0">
                <a:latin typeface="Desyrel" panose="02000603050000020003" pitchFamily="2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680176" y="2852936"/>
              <a:ext cx="257403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Desyrel" panose="02000603050000020003" pitchFamily="2" charset="0"/>
                </a:rPr>
                <a:t>“They are everywhere, those green flyers. So you're doing a good job in promotion [laughs]”</a:t>
              </a:r>
              <a:endParaRPr lang="nl-NL" sz="1600" dirty="0">
                <a:latin typeface="Desyrel" panose="02000603050000020003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91545" y="5406315"/>
              <a:ext cx="2222597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1600" dirty="0">
                  <a:latin typeface="Desyrel" panose="02000603050000020003" pitchFamily="2" charset="0"/>
                </a:rPr>
                <a:t>De </a:t>
              </a:r>
              <a:r>
                <a:rPr lang="nl-NL" sz="1600" b="1" dirty="0">
                  <a:latin typeface="Desyrel" panose="02000603050000020003" pitchFamily="2" charset="0"/>
                </a:rPr>
                <a:t>mensen</a:t>
              </a:r>
              <a:r>
                <a:rPr lang="nl-NL" sz="1600" dirty="0">
                  <a:latin typeface="Desyrel" panose="02000603050000020003" pitchFamily="2" charset="0"/>
                </a:rPr>
                <a:t> die hier werken </a:t>
              </a:r>
              <a:r>
                <a:rPr lang="nl-NL" sz="1600" b="1" dirty="0">
                  <a:latin typeface="Desyrel" panose="02000603050000020003" pitchFamily="2" charset="0"/>
                </a:rPr>
                <a:t>zijn</a:t>
              </a:r>
              <a:r>
                <a:rPr lang="nl-NL" sz="1600" dirty="0">
                  <a:latin typeface="Desyrel" panose="02000603050000020003" pitchFamily="2" charset="0"/>
                </a:rPr>
                <a:t> </a:t>
              </a:r>
              <a:r>
                <a:rPr lang="nl-NL" sz="1600" b="1" dirty="0">
                  <a:latin typeface="Desyrel" panose="02000603050000020003" pitchFamily="2" charset="0"/>
                </a:rPr>
                <a:t>vriendelijk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270991" y="4303057"/>
              <a:ext cx="2736304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1600" dirty="0">
                  <a:latin typeface="Desyrel" panose="02000603050000020003" pitchFamily="2" charset="0"/>
                </a:rPr>
                <a:t>“[…] huiselijk en een beetje licht zeg maar, het is niet zo'n klinische plek van; </a:t>
              </a:r>
            </a:p>
            <a:p>
              <a:pPr algn="ctr"/>
              <a:r>
                <a:rPr lang="nl-NL" sz="1600" dirty="0">
                  <a:latin typeface="Desyrel" panose="02000603050000020003" pitchFamily="2" charset="0"/>
                </a:rPr>
                <a:t>oh waar ben ik nu weer terecht gekomen. Nee, </a:t>
              </a:r>
              <a:r>
                <a:rPr lang="nl-NL" sz="1600" b="1" dirty="0">
                  <a:latin typeface="Desyrel" panose="02000603050000020003" pitchFamily="2" charset="0"/>
                </a:rPr>
                <a:t>het is best wel gezellig</a:t>
              </a:r>
              <a:r>
                <a:rPr lang="nl-NL" sz="1600" dirty="0">
                  <a:latin typeface="Desyrel" panose="02000603050000020003" pitchFamily="2" charset="0"/>
                </a:rPr>
                <a:t> en ik denk dat dat ook wel helpt.”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5645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kaart&#10;&#10;Automatisch gegenereerde beschrijving">
            <a:extLst>
              <a:ext uri="{FF2B5EF4-FFF2-40B4-BE49-F238E27FC236}">
                <a16:creationId xmlns:a16="http://schemas.microsoft.com/office/drawing/2014/main" id="{12B1E812-9CBD-E86F-CB1F-08A780620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5CB16BA-A433-AF19-D642-EFF1F9BB4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16"/>
            <a:ext cx="5303912" cy="137030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9E487D2-05F0-6BB7-F261-1C2B2D708B40}"/>
              </a:ext>
            </a:extLst>
          </p:cNvPr>
          <p:cNvSpPr txBox="1"/>
          <p:nvPr/>
        </p:nvSpPr>
        <p:spPr>
          <a:xfrm>
            <a:off x="493085" y="354865"/>
            <a:ext cx="4594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</a:rPr>
              <a:t>Onze vestigingen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81156BD-8185-304E-3716-ED43DC5869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3573016"/>
            <a:ext cx="984169" cy="1023036"/>
          </a:xfrm>
          <a:prstGeom prst="rect">
            <a:avLst/>
          </a:prstGeom>
        </p:spPr>
      </p:pic>
      <p:pic>
        <p:nvPicPr>
          <p:cNvPr id="2" name="object 7">
            <a:extLst>
              <a:ext uri="{FF2B5EF4-FFF2-40B4-BE49-F238E27FC236}">
                <a16:creationId xmlns:a16="http://schemas.microsoft.com/office/drawing/2014/main" id="{F8D756AF-FFDC-57D4-8316-D7E7BE7AEE7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624392" y="2780928"/>
            <a:ext cx="2073800" cy="228998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132B3DF-676A-DC79-8374-C00B125EE710}"/>
              </a:ext>
            </a:extLst>
          </p:cNvPr>
          <p:cNvSpPr txBox="1"/>
          <p:nvPr/>
        </p:nvSpPr>
        <p:spPr>
          <a:xfrm>
            <a:off x="10193240" y="5157558"/>
            <a:ext cx="1231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Desyrel" panose="02000603050000020003" pitchFamily="2" charset="0"/>
              </a:rPr>
              <a:t>+ Chat</a:t>
            </a:r>
            <a:endParaRPr lang="nl-NL" dirty="0">
              <a:latin typeface="Desyrel" panose="0200060305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33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zitten, muur, persoon, binnen&#10;&#10;Automatisch gegenereerde beschrijving">
            <a:extLst>
              <a:ext uri="{FF2B5EF4-FFF2-40B4-BE49-F238E27FC236}">
                <a16:creationId xmlns:a16="http://schemas.microsoft.com/office/drawing/2014/main" id="{35402E49-2EE7-FD9E-C95F-507DE05F36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4359569"/>
            <a:ext cx="3642302" cy="242941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5CB16BA-A433-AF19-D642-EFF1F9BB4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16"/>
            <a:ext cx="12192000" cy="137030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9E487D2-05F0-6BB7-F261-1C2B2D708B40}"/>
              </a:ext>
            </a:extLst>
          </p:cNvPr>
          <p:cNvSpPr txBox="1"/>
          <p:nvPr/>
        </p:nvSpPr>
        <p:spPr>
          <a:xfrm>
            <a:off x="493085" y="354865"/>
            <a:ext cx="1058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</a:rPr>
              <a:t>Snelle ontwikkeling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81156BD-8185-304E-3716-ED43DC5869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60648"/>
            <a:ext cx="984169" cy="1023036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26787C-F00E-1249-97C5-D70DF7E253F9}"/>
              </a:ext>
            </a:extLst>
          </p:cNvPr>
          <p:cNvSpPr txBox="1">
            <a:spLocks/>
          </p:cNvSpPr>
          <p:nvPr/>
        </p:nvSpPr>
        <p:spPr>
          <a:xfrm>
            <a:off x="191344" y="1607613"/>
            <a:ext cx="11357476" cy="525038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nl-NL" sz="2400" dirty="0"/>
              <a:t>2017: ontwikkeling model, werkbezoek </a:t>
            </a:r>
            <a:r>
              <a:rPr lang="nl-NL" sz="2400" dirty="0" err="1"/>
              <a:t>Headspace</a:t>
            </a:r>
            <a:r>
              <a:rPr lang="nl-NL" sz="2400" dirty="0"/>
              <a:t> DK, AUS, IRL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400" dirty="0"/>
              <a:t>2017: oprichting landelijke Stichting @ease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400" dirty="0"/>
              <a:t>2018: eerste vestiging in Maastricht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400" dirty="0"/>
              <a:t>2018: tweede vestiging in Amsterdam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400" dirty="0"/>
              <a:t>2019: praktijk evaluatie, professionaliseringsslag (communicatie, model, etc.)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400" dirty="0"/>
              <a:t>2020: Heerlen &amp; Rotterdam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400" dirty="0"/>
              <a:t>2021: 1</a:t>
            </a:r>
            <a:r>
              <a:rPr lang="nl-NL" sz="2400" baseline="30000" dirty="0"/>
              <a:t>e</a:t>
            </a:r>
            <a:r>
              <a:rPr lang="nl-NL" sz="2400" dirty="0"/>
              <a:t> proefschrift, 3 artikelen in toonaangevende tijdschriften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400" dirty="0"/>
              <a:t>2022: Groningen, Leiden, Leeuwarden &amp; extra vestigingen Adam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400" dirty="0"/>
              <a:t>2022: F/U data @ease (3, 6, 12 maanden)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400" dirty="0"/>
              <a:t>2022: Impact Social Media, landelijk management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400" dirty="0"/>
              <a:t>2023: Zwolle, Haarlem, andere locaties</a:t>
            </a:r>
          </a:p>
          <a:p>
            <a:pPr marL="0" indent="0">
              <a:buFont typeface="Arial"/>
              <a:buNone/>
            </a:pPr>
            <a:endParaRPr lang="nl-NL" sz="2400" dirty="0"/>
          </a:p>
          <a:p>
            <a:pPr>
              <a:buFont typeface="Arial" panose="020B0604020202020204" pitchFamily="34" charset="0"/>
              <a:buChar char="•"/>
            </a:pPr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2848241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88D37D2-A4CE-EA83-3987-D1C75C0385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3215968"/>
            <a:ext cx="3573016" cy="357301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5CB16BA-A433-AF19-D642-EFF1F9BB4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16"/>
            <a:ext cx="12192000" cy="137030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9E487D2-05F0-6BB7-F261-1C2B2D708B40}"/>
              </a:ext>
            </a:extLst>
          </p:cNvPr>
          <p:cNvSpPr txBox="1"/>
          <p:nvPr/>
        </p:nvSpPr>
        <p:spPr>
          <a:xfrm>
            <a:off x="493085" y="354865"/>
            <a:ext cx="1058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</a:rPr>
              <a:t>Financieel model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81156BD-8185-304E-3716-ED43DC5869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60648"/>
            <a:ext cx="984169" cy="1023036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26787C-F00E-1249-97C5-D70DF7E253F9}"/>
              </a:ext>
            </a:extLst>
          </p:cNvPr>
          <p:cNvSpPr txBox="1">
            <a:spLocks/>
          </p:cNvSpPr>
          <p:nvPr/>
        </p:nvSpPr>
        <p:spPr>
          <a:xfrm>
            <a:off x="475221" y="1607613"/>
            <a:ext cx="11357476" cy="525038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nl-NL" sz="2400" dirty="0"/>
              <a:t>@ease draait op vrijwilligers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400" dirty="0"/>
              <a:t>In kind bijdrage professionals en aangesloten partners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400" dirty="0"/>
              <a:t>Steun van gemeenten voor lokale vestigingen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400" dirty="0"/>
              <a:t>Locaties dragen bij aan landelijke paraplu (verzekering, accountant, communicatie, wetenschappelijk onderzoek, chat, training, kwaliteitsmanagement, aansturing, etc.)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400" dirty="0"/>
              <a:t>Particulieren, steunstichtingen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400" dirty="0"/>
              <a:t>VWS tijdelijk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13870570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825" y="1700808"/>
            <a:ext cx="8682397" cy="444412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847528" y="476672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rgbClr val="71C16D"/>
              </a:solidFill>
              <a:cs typeface="Arial" pitchFamily="34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A0C17EE-5AE7-A338-6C8E-E4312EA1A80E}"/>
              </a:ext>
            </a:extLst>
          </p:cNvPr>
          <p:cNvSpPr txBox="1"/>
          <p:nvPr/>
        </p:nvSpPr>
        <p:spPr>
          <a:xfrm>
            <a:off x="2949689" y="6058162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latin typeface="Desyrel" panose="02000603050000020003" pitchFamily="2" charset="0"/>
              </a:rPr>
              <a:t>www.ease.nl  #welovetolisten</a:t>
            </a:r>
            <a:endParaRPr lang="nl-NL" dirty="0">
              <a:latin typeface="Desyrel" panose="02000603050000020003" pitchFamily="2" charset="0"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1CB951D5-AE8E-2446-CC8E-B47CF2485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190124"/>
            <a:ext cx="11665296" cy="1366668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5ED697C4-FF6F-7496-136A-F3AD321248A4}"/>
              </a:ext>
            </a:extLst>
          </p:cNvPr>
          <p:cNvSpPr txBox="1">
            <a:spLocks/>
          </p:cNvSpPr>
          <p:nvPr/>
        </p:nvSpPr>
        <p:spPr>
          <a:xfrm>
            <a:off x="-22369" y="4452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4000" b="1" dirty="0" err="1">
                <a:solidFill>
                  <a:srgbClr val="FFFFFF"/>
                </a:solidFill>
                <a:latin typeface="Calibri"/>
                <a:cs typeface="Calibri"/>
              </a:rPr>
              <a:t>Vertel</a:t>
            </a:r>
            <a:r>
              <a:rPr lang="en-US" sz="4000" b="1" dirty="0">
                <a:solidFill>
                  <a:srgbClr val="FFFFFF"/>
                </a:solidFill>
                <a:latin typeface="Calibri"/>
                <a:cs typeface="Calibri"/>
              </a:rPr>
              <a:t> over </a:t>
            </a:r>
            <a:r>
              <a:rPr lang="en-US" sz="4000" b="1" dirty="0" err="1">
                <a:solidFill>
                  <a:srgbClr val="FFFFFF"/>
                </a:solidFill>
                <a:latin typeface="Calibri"/>
                <a:cs typeface="Calibri"/>
              </a:rPr>
              <a:t>ons</a:t>
            </a:r>
            <a:r>
              <a:rPr lang="en-US" sz="4000" b="1" dirty="0">
                <a:solidFill>
                  <a:srgbClr val="FFFFFF"/>
                </a:solidFill>
                <a:latin typeface="Calibri"/>
                <a:cs typeface="Calibri"/>
              </a:rPr>
              <a:t> in </a:t>
            </a:r>
            <a:r>
              <a:rPr lang="en-US" sz="4000" b="1" dirty="0" err="1">
                <a:solidFill>
                  <a:srgbClr val="FFFFFF"/>
                </a:solidFill>
                <a:latin typeface="Calibri"/>
                <a:cs typeface="Calibri"/>
              </a:rPr>
              <a:t>uw</a:t>
            </a:r>
            <a:r>
              <a:rPr lang="en-US" sz="40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"/>
                <a:cs typeface="Calibri"/>
              </a:rPr>
              <a:t>netwerk</a:t>
            </a:r>
            <a:r>
              <a:rPr lang="en-US" sz="4000" b="1" dirty="0">
                <a:solidFill>
                  <a:srgbClr val="FFFFFF"/>
                </a:solidFill>
                <a:latin typeface="Calibri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09264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190124"/>
            <a:ext cx="11449272" cy="13666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303" y="2279982"/>
            <a:ext cx="4608512" cy="35647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48400" y="2482663"/>
            <a:ext cx="29202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dirty="0">
                <a:solidFill>
                  <a:prstClr val="black"/>
                </a:solidFill>
                <a:latin typeface="Desyrel" panose="02000603050000020003" pitchFamily="2" charset="0"/>
              </a:rPr>
              <a:t>Bedankt voor je steun…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47358" y="5746066"/>
            <a:ext cx="987949" cy="1008112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0AFCF057-FAD7-4174-B73B-46766C0A8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787" y="2163726"/>
            <a:ext cx="4728794" cy="386508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AE9EED1-EFEB-99D0-9905-3447FC964F58}"/>
              </a:ext>
            </a:extLst>
          </p:cNvPr>
          <p:cNvSpPr txBox="1"/>
          <p:nvPr/>
        </p:nvSpPr>
        <p:spPr>
          <a:xfrm>
            <a:off x="1757796" y="2591639"/>
            <a:ext cx="3082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>
                <a:latin typeface="Desyrel" panose="02000603050000020003" pitchFamily="2" charset="0"/>
              </a:rPr>
              <a:t>Meedenken helpt!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A6DF56D-F4D3-9D75-EE02-B29DD11A7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761" y="2204864"/>
            <a:ext cx="9525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EB469939-FF6A-24E6-E277-C247C1036E09}"/>
              </a:ext>
            </a:extLst>
          </p:cNvPr>
          <p:cNvSpPr txBox="1">
            <a:spLocks/>
          </p:cNvSpPr>
          <p:nvPr/>
        </p:nvSpPr>
        <p:spPr>
          <a:xfrm>
            <a:off x="1055440" y="58750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4000" b="1" dirty="0" err="1">
                <a:solidFill>
                  <a:srgbClr val="FFFFFF"/>
                </a:solidFill>
                <a:latin typeface="Calibri"/>
                <a:cs typeface="Calibri"/>
              </a:rPr>
              <a:t>Vragen</a:t>
            </a:r>
            <a:r>
              <a:rPr lang="en-US" sz="4000" b="1" dirty="0">
                <a:solidFill>
                  <a:srgbClr val="FFFFFF"/>
                </a:solidFill>
                <a:latin typeface="Calibri"/>
                <a:cs typeface="Calibri"/>
              </a:rPr>
              <a:t>? </a:t>
            </a:r>
            <a:r>
              <a:rPr lang="en-US" sz="4000" b="1" dirty="0" err="1">
                <a:solidFill>
                  <a:srgbClr val="FFFFFF"/>
                </a:solidFill>
                <a:latin typeface="Calibri"/>
                <a:cs typeface="Calibri"/>
              </a:rPr>
              <a:t>Suggesties</a:t>
            </a:r>
            <a:r>
              <a:rPr lang="en-US" sz="4000" b="1" dirty="0">
                <a:solidFill>
                  <a:srgbClr val="FFFFFF"/>
                </a:solidFill>
                <a:latin typeface="Calibri"/>
                <a:cs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85972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4FA94EA-AF41-4C88-D8C9-85C342D87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r="3876"/>
          <a:stretch>
            <a:fillRect/>
          </a:stretch>
        </p:blipFill>
        <p:spPr bwMode="auto">
          <a:xfrm>
            <a:off x="3215680" y="1299465"/>
            <a:ext cx="9361040" cy="5593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5CB16BA-A433-AF19-D642-EFF1F9BB4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16"/>
            <a:ext cx="12192000" cy="137030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9E487D2-05F0-6BB7-F261-1C2B2D708B40}"/>
              </a:ext>
            </a:extLst>
          </p:cNvPr>
          <p:cNvSpPr txBox="1"/>
          <p:nvPr/>
        </p:nvSpPr>
        <p:spPr>
          <a:xfrm>
            <a:off x="479376" y="354865"/>
            <a:ext cx="1058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</a:rPr>
              <a:t>Met 1 op de 4 jongeren gaat het niet OK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81156BD-8185-304E-3716-ED43DC5869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60648"/>
            <a:ext cx="984169" cy="1023036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19AE2B1-E6D4-FEBC-581F-3503FAC22594}"/>
              </a:ext>
            </a:extLst>
          </p:cNvPr>
          <p:cNvSpPr txBox="1"/>
          <p:nvPr/>
        </p:nvSpPr>
        <p:spPr>
          <a:xfrm>
            <a:off x="191344" y="2924944"/>
            <a:ext cx="32156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cs typeface="Tahoma" charset="0"/>
              </a:rPr>
              <a:t>75% van alle </a:t>
            </a:r>
            <a:r>
              <a:rPr lang="en-US" sz="2400" dirty="0" err="1">
                <a:cs typeface="Tahoma" charset="0"/>
              </a:rPr>
              <a:t>psychiatrische</a:t>
            </a:r>
            <a:r>
              <a:rPr lang="en-US" sz="2400" dirty="0">
                <a:cs typeface="Tahoma" charset="0"/>
              </a:rPr>
              <a:t> </a:t>
            </a:r>
            <a:r>
              <a:rPr lang="en-US" sz="2400" dirty="0" err="1">
                <a:cs typeface="Tahoma" charset="0"/>
              </a:rPr>
              <a:t>stoornissen</a:t>
            </a:r>
            <a:r>
              <a:rPr lang="en-US" sz="2400" dirty="0">
                <a:cs typeface="Tahoma" charset="0"/>
              </a:rPr>
              <a:t> </a:t>
            </a:r>
            <a:r>
              <a:rPr lang="en-US" sz="2400" dirty="0" err="1">
                <a:cs typeface="Tahoma" charset="0"/>
              </a:rPr>
              <a:t>onstaat</a:t>
            </a:r>
            <a:r>
              <a:rPr lang="en-US" sz="2400" dirty="0">
                <a:cs typeface="Tahoma" charset="0"/>
              </a:rPr>
              <a:t> </a:t>
            </a:r>
            <a:r>
              <a:rPr lang="en-US" sz="2400" dirty="0" err="1">
                <a:cs typeface="Tahoma" charset="0"/>
              </a:rPr>
              <a:t>voor</a:t>
            </a:r>
            <a:r>
              <a:rPr lang="en-US" sz="2400" dirty="0">
                <a:cs typeface="Tahoma" charset="0"/>
              </a:rPr>
              <a:t> 25e </a:t>
            </a:r>
            <a:r>
              <a:rPr lang="en-US" sz="2400" dirty="0" err="1">
                <a:cs typeface="Tahoma" charset="0"/>
              </a:rPr>
              <a:t>jaar</a:t>
            </a:r>
            <a:r>
              <a:rPr lang="en-US" sz="2400" dirty="0"/>
              <a:t> </a:t>
            </a:r>
          </a:p>
          <a:p>
            <a:r>
              <a:rPr lang="en-US" sz="2400" dirty="0">
                <a:cs typeface="Tahoma" charset="0"/>
              </a:rPr>
              <a:t>(Kessler et al, 2005)</a:t>
            </a:r>
          </a:p>
        </p:txBody>
      </p:sp>
    </p:spTree>
    <p:extLst>
      <p:ext uri="{BB962C8B-B14F-4D97-AF65-F5344CB8AC3E}">
        <p14:creationId xmlns:p14="http://schemas.microsoft.com/office/powerpoint/2010/main" val="1870414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5CB16BA-A433-AF19-D642-EFF1F9BB4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16"/>
            <a:ext cx="12192000" cy="137030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9E487D2-05F0-6BB7-F261-1C2B2D708B40}"/>
              </a:ext>
            </a:extLst>
          </p:cNvPr>
          <p:cNvSpPr txBox="1"/>
          <p:nvPr/>
        </p:nvSpPr>
        <p:spPr>
          <a:xfrm>
            <a:off x="479376" y="354865"/>
            <a:ext cx="1058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</a:rPr>
              <a:t>Impact is fors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81156BD-8185-304E-3716-ED43DC586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60648"/>
            <a:ext cx="984169" cy="1023036"/>
          </a:xfrm>
          <a:prstGeom prst="rect">
            <a:avLst/>
          </a:prstGeom>
        </p:spPr>
      </p:pic>
      <p:pic>
        <p:nvPicPr>
          <p:cNvPr id="3" name="Tijdelijke aanduiding voor inhoud 3">
            <a:extLst>
              <a:ext uri="{FF2B5EF4-FFF2-40B4-BE49-F238E27FC236}">
                <a16:creationId xmlns:a16="http://schemas.microsoft.com/office/drawing/2014/main" id="{4E936B68-DA36-3430-4EA2-FFC09B8E58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59" b="15347"/>
          <a:stretch/>
        </p:blipFill>
        <p:spPr>
          <a:xfrm>
            <a:off x="5310112" y="1533542"/>
            <a:ext cx="6522585" cy="5043036"/>
          </a:xfrm>
          <a:prstGeom prst="rect">
            <a:avLst/>
          </a:prstGeom>
          <a:noFill/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85244A6-AB81-C8F7-7AC4-0D7C4B40FBF8}"/>
              </a:ext>
            </a:extLst>
          </p:cNvPr>
          <p:cNvSpPr txBox="1"/>
          <p:nvPr/>
        </p:nvSpPr>
        <p:spPr>
          <a:xfrm>
            <a:off x="503319" y="4899921"/>
            <a:ext cx="5592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The </a:t>
            </a:r>
            <a:r>
              <a:rPr lang="nl-NL" sz="2400" dirty="0" err="1"/>
              <a:t>global</a:t>
            </a:r>
            <a:r>
              <a:rPr lang="nl-NL" sz="2400" dirty="0"/>
              <a:t> </a:t>
            </a:r>
            <a:r>
              <a:rPr lang="nl-NL" sz="2400" dirty="0" err="1"/>
              <a:t>economic</a:t>
            </a:r>
            <a:r>
              <a:rPr lang="nl-NL" sz="2400" dirty="0"/>
              <a:t> </a:t>
            </a:r>
            <a:r>
              <a:rPr lang="nl-NL" sz="2400" dirty="0" err="1"/>
              <a:t>burden</a:t>
            </a:r>
            <a:r>
              <a:rPr lang="nl-NL" sz="2400" dirty="0"/>
              <a:t> of </a:t>
            </a:r>
            <a:r>
              <a:rPr lang="nl-NL" sz="2400" dirty="0" err="1"/>
              <a:t>noncommunicable</a:t>
            </a:r>
            <a:r>
              <a:rPr lang="nl-NL" sz="2400" dirty="0"/>
              <a:t> </a:t>
            </a:r>
            <a:r>
              <a:rPr lang="nl-NL" sz="2400" dirty="0" err="1"/>
              <a:t>diseases</a:t>
            </a:r>
            <a:endParaRPr lang="nl-NL" sz="2400" dirty="0"/>
          </a:p>
          <a:p>
            <a:endParaRPr lang="nl-NL" sz="2400" dirty="0"/>
          </a:p>
          <a:p>
            <a:r>
              <a:rPr lang="nl-NL" sz="2400" dirty="0"/>
              <a:t>Image: World </a:t>
            </a:r>
            <a:r>
              <a:rPr lang="nl-NL" sz="2400" dirty="0" err="1"/>
              <a:t>Economic</a:t>
            </a:r>
            <a:r>
              <a:rPr lang="nl-NL" sz="2400" dirty="0"/>
              <a:t> Forum</a:t>
            </a:r>
          </a:p>
        </p:txBody>
      </p:sp>
    </p:spTree>
    <p:extLst>
      <p:ext uri="{BB962C8B-B14F-4D97-AF65-F5344CB8AC3E}">
        <p14:creationId xmlns:p14="http://schemas.microsoft.com/office/powerpoint/2010/main" val="1233157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5CB16BA-A433-AF19-D642-EFF1F9BB4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16"/>
            <a:ext cx="12192000" cy="137030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9E487D2-05F0-6BB7-F261-1C2B2D708B40}"/>
              </a:ext>
            </a:extLst>
          </p:cNvPr>
          <p:cNvSpPr txBox="1"/>
          <p:nvPr/>
        </p:nvSpPr>
        <p:spPr>
          <a:xfrm>
            <a:off x="479376" y="354865"/>
            <a:ext cx="1058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</a:rPr>
              <a:t>Niet jeugdvriendelijk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81156BD-8185-304E-3716-ED43DC586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60648"/>
            <a:ext cx="984169" cy="1023036"/>
          </a:xfrm>
          <a:prstGeom prst="rect">
            <a:avLst/>
          </a:prstGeom>
        </p:spPr>
      </p:pic>
      <p:sp>
        <p:nvSpPr>
          <p:cNvPr id="2" name="Rectangle 17">
            <a:extLst>
              <a:ext uri="{FF2B5EF4-FFF2-40B4-BE49-F238E27FC236}">
                <a16:creationId xmlns:a16="http://schemas.microsoft.com/office/drawing/2014/main" id="{C75F8BCC-E4B2-28AF-170F-2C33B863936A}"/>
              </a:ext>
            </a:extLst>
          </p:cNvPr>
          <p:cNvSpPr/>
          <p:nvPr/>
        </p:nvSpPr>
        <p:spPr>
          <a:xfrm>
            <a:off x="448526" y="1916832"/>
            <a:ext cx="1061602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endParaRPr lang="nl-NL" sz="32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3200" dirty="0"/>
              <a:t>(H)erkennen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3200" dirty="0"/>
              <a:t>Sluit niet aan op vraag van jongeren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3200" dirty="0"/>
              <a:t>Moeilijk toegankelijk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3200" dirty="0"/>
              <a:t>Knip met 18 jaar</a:t>
            </a:r>
          </a:p>
          <a:p>
            <a:endParaRPr lang="nl-NL" sz="24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7C241AE-82C6-129E-44AA-CD5F761BA8EE}"/>
              </a:ext>
            </a:extLst>
          </p:cNvPr>
          <p:cNvSpPr txBox="1"/>
          <p:nvPr/>
        </p:nvSpPr>
        <p:spPr>
          <a:xfrm>
            <a:off x="4050522" y="5433247"/>
            <a:ext cx="2457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Schaamte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Onbegrip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C2BC2D1-783E-625D-5BD3-3F8A1406F182}"/>
              </a:ext>
            </a:extLst>
          </p:cNvPr>
          <p:cNvSpPr txBox="1"/>
          <p:nvPr/>
        </p:nvSpPr>
        <p:spPr>
          <a:xfrm>
            <a:off x="6508258" y="5433247"/>
            <a:ext cx="2457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Onduidelijkheid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Wachtlijsten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Zorgkosten 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97E589EC-396D-E700-8B24-BE3ED8866554}"/>
              </a:ext>
            </a:extLst>
          </p:cNvPr>
          <p:cNvSpPr txBox="1"/>
          <p:nvPr/>
        </p:nvSpPr>
        <p:spPr>
          <a:xfrm>
            <a:off x="9264352" y="5405664"/>
            <a:ext cx="2457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Wisselende hulpverleners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Doorverwijzing  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0A91F6D5-96C2-996A-FE4C-FE21B3D0A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6249" y="3721921"/>
            <a:ext cx="1265715" cy="1303454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204B2CB9-6629-A006-FF45-41B3512BE7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1323" y="3243496"/>
            <a:ext cx="1676519" cy="1783856"/>
          </a:xfrm>
          <a:prstGeom prst="rect">
            <a:avLst/>
          </a:prstGeom>
        </p:spPr>
      </p:pic>
      <p:pic>
        <p:nvPicPr>
          <p:cNvPr id="16" name="Afbeelding 15" descr="Afbeelding met tekst, licht&#10;&#10;Automatisch gegenereerde beschrijving">
            <a:extLst>
              <a:ext uri="{FF2B5EF4-FFF2-40B4-BE49-F238E27FC236}">
                <a16:creationId xmlns:a16="http://schemas.microsoft.com/office/drawing/2014/main" id="{C610E18B-DC46-DC6D-AE97-4CBC2D73F0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5377" y="2897410"/>
            <a:ext cx="2386710" cy="212994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8E683D2-C71B-AC1E-5660-4C028512740F}"/>
              </a:ext>
            </a:extLst>
          </p:cNvPr>
          <p:cNvSpPr txBox="1"/>
          <p:nvPr/>
        </p:nvSpPr>
        <p:spPr>
          <a:xfrm>
            <a:off x="0" y="6455952"/>
            <a:ext cx="26462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350" dirty="0"/>
              <a:t>Leijdesdorff et al., 2021</a:t>
            </a:r>
          </a:p>
        </p:txBody>
      </p:sp>
    </p:spTree>
    <p:extLst>
      <p:ext uri="{BB962C8B-B14F-4D97-AF65-F5344CB8AC3E}">
        <p14:creationId xmlns:p14="http://schemas.microsoft.com/office/powerpoint/2010/main" val="1088071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481" y="3255764"/>
            <a:ext cx="673100" cy="5969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152" y="377692"/>
            <a:ext cx="673100" cy="6477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7962C1C0-B49A-7716-D6B0-A6C2A0C615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16"/>
            <a:ext cx="12192000" cy="1370309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614C2D8D-D79E-8D24-6253-310F4EC6B996}"/>
              </a:ext>
            </a:extLst>
          </p:cNvPr>
          <p:cNvSpPr txBox="1"/>
          <p:nvPr/>
        </p:nvSpPr>
        <p:spPr>
          <a:xfrm>
            <a:off x="479376" y="354865"/>
            <a:ext cx="1058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</a:rPr>
              <a:t>Hulp vinden en krijgen niet gemakkelijk</a:t>
            </a:r>
          </a:p>
        </p:txBody>
      </p: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1CD6D6E8-A45E-7913-0058-21C2E9C88A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60648"/>
            <a:ext cx="984169" cy="1023036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C4E6B1D5-9F4C-3D2C-5EED-E420FA9461D3}"/>
              </a:ext>
            </a:extLst>
          </p:cNvPr>
          <p:cNvGrpSpPr/>
          <p:nvPr/>
        </p:nvGrpSpPr>
        <p:grpSpPr>
          <a:xfrm>
            <a:off x="875420" y="1196752"/>
            <a:ext cx="10189132" cy="5639256"/>
            <a:chOff x="1703512" y="1340768"/>
            <a:chExt cx="8681640" cy="510750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08168" y="1412776"/>
              <a:ext cx="2730500" cy="15621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96200" y="3212976"/>
              <a:ext cx="2463800" cy="15621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64152" y="5013176"/>
              <a:ext cx="2921000" cy="14351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27848" y="1772816"/>
              <a:ext cx="2730500" cy="18161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511824" y="4005064"/>
              <a:ext cx="3302000" cy="19558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47528" y="4293096"/>
              <a:ext cx="2362200" cy="16891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703512" y="1363340"/>
              <a:ext cx="2890018" cy="249770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655840" y="4149080"/>
              <a:ext cx="309634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Desyrel" panose="02000603050000020003" pitchFamily="2" charset="0"/>
                </a:rPr>
                <a:t>“she [friend] said she went to the student psychologist, and she said they have a </a:t>
              </a:r>
              <a:r>
                <a:rPr lang="en-US" sz="1600" b="1" dirty="0">
                  <a:latin typeface="Desyrel" panose="02000603050000020003" pitchFamily="2" charset="0"/>
                </a:rPr>
                <a:t>long waiting</a:t>
              </a:r>
              <a:r>
                <a:rPr lang="en-US" sz="1600" dirty="0">
                  <a:latin typeface="Desyrel" panose="02000603050000020003" pitchFamily="2" charset="0"/>
                </a:rPr>
                <a:t> list, so I didn't even try” </a:t>
              </a:r>
              <a:endParaRPr lang="nl-NL" sz="1600" dirty="0">
                <a:latin typeface="Desyrel" panose="02000603050000020003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727848" y="2217987"/>
              <a:ext cx="267010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1600" dirty="0">
                  <a:latin typeface="Desyrel" panose="02000603050000020003" pitchFamily="2" charset="0"/>
                </a:rPr>
                <a:t>[…] “terwijl... ja want het </a:t>
              </a:r>
              <a:r>
                <a:rPr lang="nl-NL" sz="1600" b="1" dirty="0">
                  <a:latin typeface="Desyrel" panose="02000603050000020003" pitchFamily="2" charset="0"/>
                </a:rPr>
                <a:t>duurt echt lang </a:t>
              </a:r>
              <a:r>
                <a:rPr lang="nl-NL" sz="1600" dirty="0">
                  <a:latin typeface="Desyrel" panose="02000603050000020003" pitchFamily="2" charset="0"/>
                </a:rPr>
                <a:t>en ik heb helemaal niks nu van </a:t>
              </a:r>
            </a:p>
            <a:p>
              <a:pPr algn="ctr"/>
              <a:r>
                <a:rPr lang="nl-NL" sz="1600" dirty="0">
                  <a:latin typeface="Desyrel" panose="02000603050000020003" pitchFamily="2" charset="0"/>
                </a:rPr>
                <a:t>ze gehoord en dat is </a:t>
              </a:r>
            </a:p>
            <a:p>
              <a:pPr algn="ctr"/>
              <a:r>
                <a:rPr lang="nl-NL" sz="1600" dirty="0">
                  <a:latin typeface="Desyrel" panose="02000603050000020003" pitchFamily="2" charset="0"/>
                </a:rPr>
                <a:t>gewoon jammer” 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47528" y="1556792"/>
              <a:ext cx="252028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1600" dirty="0">
                  <a:latin typeface="Desyrel" panose="02000603050000020003" pitchFamily="2" charset="0"/>
                </a:rPr>
                <a:t>“dat zijn allemaal dingen die je moet kunnen doen. […] je moet weten </a:t>
              </a:r>
              <a:r>
                <a:rPr lang="nl-NL" sz="1600" b="1" dirty="0">
                  <a:latin typeface="Desyrel" panose="02000603050000020003" pitchFamily="2" charset="0"/>
                </a:rPr>
                <a:t>waar</a:t>
              </a:r>
              <a:r>
                <a:rPr lang="nl-NL" sz="1600" dirty="0">
                  <a:latin typeface="Desyrel" panose="02000603050000020003" pitchFamily="2" charset="0"/>
                </a:rPr>
                <a:t> je moet zijn en </a:t>
              </a:r>
              <a:r>
                <a:rPr lang="nl-NL" sz="1600" b="1" dirty="0">
                  <a:latin typeface="Desyrel" panose="02000603050000020003" pitchFamily="2" charset="0"/>
                </a:rPr>
                <a:t>hoe</a:t>
              </a:r>
              <a:r>
                <a:rPr lang="nl-NL" sz="1600" dirty="0">
                  <a:latin typeface="Desyrel" panose="02000603050000020003" pitchFamily="2" charset="0"/>
                </a:rPr>
                <a:t> je daar moet komen, voordat die hulp voor jou echt </a:t>
              </a:r>
              <a:r>
                <a:rPr lang="nl-NL" sz="1600" b="1" dirty="0">
                  <a:latin typeface="Desyrel" panose="02000603050000020003" pitchFamily="2" charset="0"/>
                </a:rPr>
                <a:t>toegankelijk</a:t>
              </a:r>
              <a:r>
                <a:rPr lang="nl-NL" sz="1600" dirty="0">
                  <a:latin typeface="Desyrel" panose="02000603050000020003" pitchFamily="2" charset="0"/>
                </a:rPr>
                <a:t> wordt”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24540" y="3466455"/>
              <a:ext cx="211412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1600" dirty="0">
                  <a:latin typeface="Desyrel" panose="02000603050000020003" pitchFamily="2" charset="0"/>
                </a:rPr>
                <a:t>“Want </a:t>
              </a:r>
              <a:r>
                <a:rPr lang="nl-NL" sz="1600" b="1" dirty="0">
                  <a:latin typeface="Desyrel" panose="02000603050000020003" pitchFamily="2" charset="0"/>
                </a:rPr>
                <a:t>geld</a:t>
              </a:r>
              <a:r>
                <a:rPr lang="nl-NL" sz="1600" dirty="0">
                  <a:latin typeface="Desyrel" panose="02000603050000020003" pitchFamily="2" charset="0"/>
                </a:rPr>
                <a:t> voor mij was ook echt een reden om geen hulp te zoeken” 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697650" y="2020490"/>
              <a:ext cx="257403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1600" dirty="0">
                  <a:latin typeface="Desyrel"/>
                  <a:cs typeface="Desyrel"/>
                </a:rPr>
                <a:t>“Ik heb altijd m'n </a:t>
              </a:r>
              <a:r>
                <a:rPr lang="nl-NL" sz="1600" b="1" dirty="0">
                  <a:latin typeface="Desyrel"/>
                  <a:cs typeface="Desyrel"/>
                </a:rPr>
                <a:t>eigen</a:t>
              </a:r>
              <a:r>
                <a:rPr lang="nl-NL" sz="1600" dirty="0">
                  <a:latin typeface="Desyrel"/>
                  <a:cs typeface="Desyrel"/>
                </a:rPr>
                <a:t> shit </a:t>
              </a:r>
            </a:p>
            <a:p>
              <a:pPr algn="ctr"/>
              <a:r>
                <a:rPr lang="nl-NL" sz="1600" dirty="0">
                  <a:latin typeface="Desyrel"/>
                  <a:cs typeface="Desyrel"/>
                </a:rPr>
                <a:t>kunnen dealen”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968208" y="5301208"/>
              <a:ext cx="2376264" cy="830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1600" dirty="0">
                  <a:latin typeface="Desyrel" panose="02000603050000020003" pitchFamily="2" charset="0"/>
                </a:rPr>
                <a:t>“</a:t>
              </a:r>
              <a:r>
                <a:rPr lang="nl-NL" sz="1600" dirty="0" err="1">
                  <a:latin typeface="Desyrel" panose="02000603050000020003" pitchFamily="2" charset="0"/>
                </a:rPr>
                <a:t>Please</a:t>
              </a:r>
              <a:r>
                <a:rPr lang="nl-NL" sz="1600" dirty="0">
                  <a:latin typeface="Desyrel" panose="02000603050000020003" pitchFamily="2" charset="0"/>
                </a:rPr>
                <a:t> help, maar ik moet het </a:t>
              </a:r>
              <a:r>
                <a:rPr lang="nl-NL" sz="1600" b="1" dirty="0">
                  <a:latin typeface="Desyrel" panose="02000603050000020003" pitchFamily="2" charset="0"/>
                </a:rPr>
                <a:t>eerst bewijzen </a:t>
              </a:r>
              <a:r>
                <a:rPr lang="nl-NL" sz="1600" dirty="0">
                  <a:latin typeface="Desyrel" panose="02000603050000020003" pitchFamily="2" charset="0"/>
                </a:rPr>
                <a:t>dat ik dat nodig heb”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19536" y="4365105"/>
              <a:ext cx="223224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Desyrel" panose="02000603050000020003" pitchFamily="2" charset="0"/>
                </a:rPr>
                <a:t>“…everyone was like: wow, why did you go to a psychologist, like, </a:t>
              </a:r>
              <a:r>
                <a:rPr lang="en-US" sz="1600" b="1" dirty="0">
                  <a:latin typeface="Desyrel" panose="02000603050000020003" pitchFamily="2" charset="0"/>
                </a:rPr>
                <a:t>are you crazy </a:t>
              </a:r>
              <a:r>
                <a:rPr lang="en-US" sz="1600" dirty="0">
                  <a:latin typeface="Desyrel" panose="02000603050000020003" pitchFamily="2" charset="0"/>
                </a:rPr>
                <a:t>or something?”</a:t>
              </a:r>
              <a:endParaRPr lang="nl-NL" sz="1600" dirty="0">
                <a:latin typeface="Desyrel" panose="02000603050000020003" pitchFamily="2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663952" y="1340768"/>
              <a:ext cx="685800" cy="6096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711624" y="3573016"/>
              <a:ext cx="698500" cy="635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223792" y="5517232"/>
              <a:ext cx="647700" cy="6858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807968" y="5661248"/>
              <a:ext cx="660400" cy="5715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744072" y="5517232"/>
              <a:ext cx="673100" cy="571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2225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5CB16BA-A433-AF19-D642-EFF1F9BB4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16"/>
            <a:ext cx="12192000" cy="137030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9E487D2-05F0-6BB7-F261-1C2B2D708B40}"/>
              </a:ext>
            </a:extLst>
          </p:cNvPr>
          <p:cNvSpPr txBox="1"/>
          <p:nvPr/>
        </p:nvSpPr>
        <p:spPr>
          <a:xfrm>
            <a:off x="479376" y="354865"/>
            <a:ext cx="1058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</a:rPr>
              <a:t>Hoe kan het anders?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81156BD-8185-304E-3716-ED43DC586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60648"/>
            <a:ext cx="984169" cy="1023036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2FE41086-FE24-7687-5F02-E20BD00B8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17" y="1927476"/>
            <a:ext cx="3003914" cy="2028416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FE284D00-C2F3-4591-373A-56C96E0E44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1650" y="3195918"/>
            <a:ext cx="3170611" cy="19337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B137D1-AA22-6264-8C40-71F3962695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81" y="4468803"/>
            <a:ext cx="2451100" cy="1714500"/>
          </a:xfrm>
          <a:prstGeom prst="rect">
            <a:avLst/>
          </a:prstGeom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7A6E9913-87E1-1806-19DE-BBF5B0BE5CCD}"/>
              </a:ext>
            </a:extLst>
          </p:cNvPr>
          <p:cNvSpPr/>
          <p:nvPr/>
        </p:nvSpPr>
        <p:spPr>
          <a:xfrm>
            <a:off x="436180" y="2145089"/>
            <a:ext cx="2402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nl-NL" i="1" dirty="0">
                <a:solidFill>
                  <a:srgbClr val="000000"/>
                </a:solidFill>
                <a:cs typeface="Arial"/>
              </a:rPr>
              <a:t>‘No </a:t>
            </a:r>
            <a:r>
              <a:rPr lang="nl-NL" i="1" dirty="0" err="1">
                <a:solidFill>
                  <a:srgbClr val="000000"/>
                </a:solidFill>
                <a:cs typeface="Arial"/>
              </a:rPr>
              <a:t>decision</a:t>
            </a:r>
            <a:r>
              <a:rPr lang="nl-NL" i="1" dirty="0">
                <a:solidFill>
                  <a:srgbClr val="000000"/>
                </a:solidFill>
                <a:cs typeface="Arial"/>
              </a:rPr>
              <a:t> </a:t>
            </a:r>
            <a:r>
              <a:rPr lang="nl-NL" i="1" dirty="0" err="1">
                <a:solidFill>
                  <a:srgbClr val="000000"/>
                </a:solidFill>
                <a:cs typeface="Arial"/>
              </a:rPr>
              <a:t>about</a:t>
            </a:r>
            <a:r>
              <a:rPr lang="nl-NL" i="1" dirty="0">
                <a:solidFill>
                  <a:srgbClr val="000000"/>
                </a:solidFill>
                <a:cs typeface="Arial"/>
              </a:rPr>
              <a:t> me without me’  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9A926503-F860-08EF-6662-1B4344BC0DCC}"/>
              </a:ext>
            </a:extLst>
          </p:cNvPr>
          <p:cNvSpPr/>
          <p:nvPr/>
        </p:nvSpPr>
        <p:spPr>
          <a:xfrm>
            <a:off x="137234" y="4725144"/>
            <a:ext cx="2236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nl-NL" i="1" dirty="0">
                <a:solidFill>
                  <a:srgbClr val="000000"/>
                </a:solidFill>
                <a:cs typeface="Arial"/>
              </a:rPr>
              <a:t>‘Niemand zou </a:t>
            </a:r>
          </a:p>
          <a:p>
            <a:pPr marL="457200" indent="-457200" algn="ctr"/>
            <a:r>
              <a:rPr lang="nl-NL" i="1" dirty="0">
                <a:solidFill>
                  <a:srgbClr val="000000"/>
                </a:solidFill>
                <a:cs typeface="Arial"/>
              </a:rPr>
              <a:t>mogen overlijden </a:t>
            </a:r>
          </a:p>
          <a:p>
            <a:pPr marL="457200" indent="-457200" algn="ctr"/>
            <a:r>
              <a:rPr lang="nl-NL" i="1" dirty="0">
                <a:solidFill>
                  <a:srgbClr val="000000"/>
                </a:solidFill>
                <a:cs typeface="Arial"/>
              </a:rPr>
              <a:t>aan suïcide’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485F08-EF2A-FD35-FF48-8B84857CC93F}"/>
              </a:ext>
            </a:extLst>
          </p:cNvPr>
          <p:cNvSpPr/>
          <p:nvPr/>
        </p:nvSpPr>
        <p:spPr>
          <a:xfrm>
            <a:off x="1947741" y="3577212"/>
            <a:ext cx="2664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nl-NL" i="1" dirty="0">
                <a:solidFill>
                  <a:srgbClr val="000000"/>
                </a:solidFill>
                <a:cs typeface="Arial"/>
              </a:rPr>
              <a:t>‘Ik ben meer dan </a:t>
            </a:r>
          </a:p>
          <a:p>
            <a:pPr marL="457200" indent="-457200" algn="ctr"/>
            <a:r>
              <a:rPr lang="nl-NL" i="1" dirty="0">
                <a:solidFill>
                  <a:srgbClr val="000000"/>
                </a:solidFill>
                <a:cs typeface="Arial"/>
              </a:rPr>
              <a:t>mijn diagnose(s)’</a:t>
            </a:r>
          </a:p>
        </p:txBody>
      </p:sp>
      <p:pic>
        <p:nvPicPr>
          <p:cNvPr id="1028" name="Picture 4" descr="headspace Meadowbrook | Youth Mental Health Centre &amp; Services">
            <a:extLst>
              <a:ext uri="{FF2B5EF4-FFF2-40B4-BE49-F238E27FC236}">
                <a16:creationId xmlns:a16="http://schemas.microsoft.com/office/drawing/2014/main" id="{EC39E06A-B879-DD44-2226-B1E535D85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891" y="2738788"/>
            <a:ext cx="6278239" cy="417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hlinkClick r:id="rId9"/>
            <a:extLst>
              <a:ext uri="{FF2B5EF4-FFF2-40B4-BE49-F238E27FC236}">
                <a16:creationId xmlns:a16="http://schemas.microsoft.com/office/drawing/2014/main" id="{646C4CEA-0237-CFF0-7B44-EC3867F988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9744" y="1533542"/>
            <a:ext cx="3289300" cy="3517900"/>
          </a:xfrm>
          <a:prstGeom prst="rect">
            <a:avLst/>
          </a:prstGeom>
        </p:spPr>
      </p:pic>
      <p:pic>
        <p:nvPicPr>
          <p:cNvPr id="1030" name="Picture 6" descr="Find a centre - Australia wide | headspace">
            <a:extLst>
              <a:ext uri="{FF2B5EF4-FFF2-40B4-BE49-F238E27FC236}">
                <a16:creationId xmlns:a16="http://schemas.microsoft.com/office/drawing/2014/main" id="{7DE625AB-6D39-4851-C21C-EA3704FC4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680" y="4909890"/>
            <a:ext cx="2286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993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C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52950" y="5444491"/>
            <a:ext cx="4621530" cy="453866"/>
          </a:xfrm>
        </p:spPr>
        <p:txBody>
          <a:bodyPr/>
          <a:lstStyle/>
          <a:p>
            <a:r>
              <a:rPr lang="en-US" sz="1500" b="1" u="sng" dirty="0">
                <a:solidFill>
                  <a:schemeClr val="tx1"/>
                </a:solidFill>
                <a:latin typeface="Calibri"/>
              </a:rPr>
              <a:t>YOUTH MENTAL HEALTH REFORM WORLDWIDE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A8A2B-FF7C-FF45-A8D8-3D16578586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24447_COMMS_international map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3"/>
          <a:stretch/>
        </p:blipFill>
        <p:spPr>
          <a:xfrm>
            <a:off x="1343472" y="4321"/>
            <a:ext cx="9999747" cy="644419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8EDFBC0-8C52-F242-B719-7F9ACCFB0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86" y="3861048"/>
            <a:ext cx="2265190" cy="115246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0C02FF8-47B5-5B42-99F4-A6A0E4834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50377"/>
            <a:ext cx="3872046" cy="1435007"/>
          </a:xfrm>
          <a:prstGeom prst="rect">
            <a:avLst/>
          </a:prstGeom>
        </p:spPr>
      </p:pic>
      <p:pic>
        <p:nvPicPr>
          <p:cNvPr id="8" name="Afbeelding 2">
            <a:extLst>
              <a:ext uri="{FF2B5EF4-FFF2-40B4-BE49-F238E27FC236}">
                <a16:creationId xmlns:a16="http://schemas.microsoft.com/office/drawing/2014/main" id="{A2A7D8E3-AC1F-E847-8927-A1F6E52A3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185" y="5425969"/>
            <a:ext cx="2147838" cy="1435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FD3BF7-D778-A943-80C4-8D9395C033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973" y="0"/>
            <a:ext cx="3325084" cy="129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6" descr="Pesten 3">
            <a:extLst>
              <a:ext uri="{FF2B5EF4-FFF2-40B4-BE49-F238E27FC236}">
                <a16:creationId xmlns:a16="http://schemas.microsoft.com/office/drawing/2014/main" id="{9BDA598B-EF4A-11C9-14B7-02949BEC873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407" y="1903292"/>
            <a:ext cx="2411615" cy="26058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5890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5CB16BA-A433-AF19-D642-EFF1F9BB4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16"/>
            <a:ext cx="12192000" cy="137030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9E487D2-05F0-6BB7-F261-1C2B2D708B40}"/>
              </a:ext>
            </a:extLst>
          </p:cNvPr>
          <p:cNvSpPr txBox="1"/>
          <p:nvPr/>
        </p:nvSpPr>
        <p:spPr>
          <a:xfrm>
            <a:off x="479376" y="354865"/>
            <a:ext cx="1058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</a:rPr>
              <a:t>Doelen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81156BD-8185-304E-3716-ED43DC586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60648"/>
            <a:ext cx="984169" cy="1023036"/>
          </a:xfrm>
          <a:prstGeom prst="rect">
            <a:avLst/>
          </a:prstGeom>
        </p:spPr>
      </p:pic>
      <p:sp>
        <p:nvSpPr>
          <p:cNvPr id="2" name="Rectangle 17">
            <a:extLst>
              <a:ext uri="{FF2B5EF4-FFF2-40B4-BE49-F238E27FC236}">
                <a16:creationId xmlns:a16="http://schemas.microsoft.com/office/drawing/2014/main" id="{C75F8BCC-E4B2-28AF-170F-2C33B863936A}"/>
              </a:ext>
            </a:extLst>
          </p:cNvPr>
          <p:cNvSpPr/>
          <p:nvPr/>
        </p:nvSpPr>
        <p:spPr>
          <a:xfrm>
            <a:off x="448526" y="1916832"/>
            <a:ext cx="1061602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altLang="nl-NL" sz="3200" b="1" dirty="0">
                <a:cs typeface="Arial"/>
              </a:rPr>
              <a:t>Algemeen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altLang="nl-NL" sz="3200" dirty="0">
                <a:cs typeface="Arial"/>
              </a:rPr>
              <a:t>Laagdrempelige zorg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nl-NL" sz="3200" dirty="0" err="1">
                <a:cs typeface="Arial"/>
                <a:sym typeface="Wingdings"/>
              </a:rPr>
              <a:t>Aanbod</a:t>
            </a:r>
            <a:r>
              <a:rPr lang="en-US" altLang="nl-NL" sz="3200" dirty="0">
                <a:cs typeface="Arial"/>
                <a:sym typeface="Wingdings"/>
              </a:rPr>
              <a:t> sluit </a:t>
            </a:r>
            <a:r>
              <a:rPr lang="en-US" altLang="nl-NL" sz="3200" dirty="0" err="1">
                <a:cs typeface="Arial"/>
                <a:sym typeface="Wingdings"/>
              </a:rPr>
              <a:t>aan</a:t>
            </a:r>
            <a:r>
              <a:rPr lang="en-US" altLang="nl-NL" sz="3200" dirty="0">
                <a:cs typeface="Arial"/>
                <a:sym typeface="Wingdings"/>
              </a:rPr>
              <a:t> op </a:t>
            </a:r>
            <a:r>
              <a:rPr lang="en-US" altLang="nl-NL" sz="3200" dirty="0" err="1">
                <a:cs typeface="Arial"/>
                <a:sym typeface="Wingdings"/>
              </a:rPr>
              <a:t>vraag</a:t>
            </a:r>
            <a:r>
              <a:rPr lang="en-US" altLang="nl-NL" sz="3200" dirty="0">
                <a:cs typeface="Arial"/>
                <a:sym typeface="Wingdings"/>
              </a:rPr>
              <a:t> </a:t>
            </a:r>
            <a:r>
              <a:rPr lang="en-US" altLang="nl-NL" sz="3200" dirty="0" err="1">
                <a:cs typeface="Arial"/>
                <a:sym typeface="Wingdings"/>
              </a:rPr>
              <a:t>jongeren</a:t>
            </a:r>
            <a:endParaRPr lang="nl-NL" altLang="nl-NL" sz="3200" dirty="0"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altLang="nl-NL" sz="3200" dirty="0">
                <a:cs typeface="Arial"/>
              </a:rPr>
              <a:t>Gepersonaliseerde hulp</a:t>
            </a:r>
          </a:p>
          <a:p>
            <a:endParaRPr lang="nl-NL" altLang="nl-NL" sz="3200" dirty="0">
              <a:cs typeface="Arial"/>
            </a:endParaRPr>
          </a:p>
          <a:p>
            <a:pPr marL="0" indent="0">
              <a:buNone/>
            </a:pPr>
            <a:r>
              <a:rPr lang="nl-NL" altLang="nl-NL" sz="3200" b="1" dirty="0">
                <a:cs typeface="Arial"/>
              </a:rPr>
              <a:t>Onderliggende doelen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nl-NL" sz="3200" dirty="0" err="1">
                <a:cs typeface="Arial"/>
                <a:sym typeface="Wingdings"/>
              </a:rPr>
              <a:t>Versterken</a:t>
            </a:r>
            <a:r>
              <a:rPr lang="en-US" altLang="nl-NL" sz="3200" dirty="0">
                <a:cs typeface="Arial"/>
                <a:sym typeface="Wingdings"/>
              </a:rPr>
              <a:t> van</a:t>
            </a:r>
            <a:r>
              <a:rPr lang="nl-NL" altLang="nl-NL" sz="3200" dirty="0">
                <a:cs typeface="Arial"/>
              </a:rPr>
              <a:t> weerbaarheid en positieve gezonde ontwikkeling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altLang="nl-NL" sz="3200" dirty="0">
                <a:cs typeface="Arial"/>
              </a:rPr>
              <a:t>Preventie van verergeren klachten</a:t>
            </a:r>
            <a:endParaRPr lang="nl-NL" sz="3200" dirty="0">
              <a:cs typeface="Arial"/>
            </a:endParaRPr>
          </a:p>
          <a:p>
            <a:endParaRPr lang="nl-NL" sz="2400" dirty="0"/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39B08B99-2022-8EB6-9318-FDD45EBA4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7335" y="5468924"/>
            <a:ext cx="5015339" cy="104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0869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32BB7227C2504B87686FF438FC8554" ma:contentTypeVersion="13" ma:contentTypeDescription="Create a new document." ma:contentTypeScope="" ma:versionID="58410bd52603d526da7e7bc0b679c9ab">
  <xsd:schema xmlns:xsd="http://www.w3.org/2001/XMLSchema" xmlns:xs="http://www.w3.org/2001/XMLSchema" xmlns:p="http://schemas.microsoft.com/office/2006/metadata/properties" xmlns:ns2="36c353b7-df3f-46bf-9b1a-aad590bbb914" xmlns:ns3="213f929f-45b7-419c-a74c-4c203965c94f" xmlns:ns4="1dcbadbd-16ab-448a-8a85-cf96ff589fe6" targetNamespace="http://schemas.microsoft.com/office/2006/metadata/properties" ma:root="true" ma:fieldsID="6c22bd7b687a5ebdcc8bb8132e5556ae" ns2:_="" ns3:_="" ns4:_="">
    <xsd:import namespace="36c353b7-df3f-46bf-9b1a-aad590bbb914"/>
    <xsd:import namespace="213f929f-45b7-419c-a74c-4c203965c94f"/>
    <xsd:import namespace="1dcbadbd-16ab-448a-8a85-cf96ff589f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4:TaxCatchAll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c353b7-df3f-46bf-9b1a-aad590bbb9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fbd545c0-a482-4799-8209-0dd778a5d1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3f929f-45b7-419c-a74c-4c203965c94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cbadbd-16ab-448a-8a85-cf96ff589fe6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e4aec9d3-10b7-45bf-9d52-2c8654549f7d}" ma:internalName="TaxCatchAll" ma:showField="CatchAllData" ma:web="213f929f-45b7-419c-a74c-4c203965c9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dcbadbd-16ab-448a-8a85-cf96ff589fe6" xsi:nil="true"/>
    <lcf76f155ced4ddcb4097134ff3c332f xmlns="36c353b7-df3f-46bf-9b1a-aad590bbb91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F84E3FE-A10A-401D-8F60-AADA41B6C7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c353b7-df3f-46bf-9b1a-aad590bbb914"/>
    <ds:schemaRef ds:uri="213f929f-45b7-419c-a74c-4c203965c94f"/>
    <ds:schemaRef ds:uri="1dcbadbd-16ab-448a-8a85-cf96ff589f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308BF8F-98FA-4CB8-BA04-6356AB54F549}">
  <ds:schemaRefs>
    <ds:schemaRef ds:uri="http://schemas.microsoft.com/office/2006/metadata/properties"/>
    <ds:schemaRef ds:uri="http://schemas.microsoft.com/office/infopath/2007/PartnerControls"/>
    <ds:schemaRef ds:uri="1dcbadbd-16ab-448a-8a85-cf96ff589fe6"/>
    <ds:schemaRef ds:uri="36c353b7-df3f-46bf-9b1a-aad590bbb914"/>
  </ds:schemaRefs>
</ds:datastoreItem>
</file>

<file path=customXml/itemProps3.xml><?xml version="1.0" encoding="utf-8"?>
<ds:datastoreItem xmlns:ds="http://schemas.openxmlformats.org/officeDocument/2006/customXml" ds:itemID="{69649BB5-1183-438D-B0D5-F5D4AFB264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36854</TotalTime>
  <Words>1110</Words>
  <Application>Microsoft Office PowerPoint</Application>
  <PresentationFormat>Breedbeeld</PresentationFormat>
  <Paragraphs>189</Paragraphs>
  <Slides>25</Slides>
  <Notes>24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30" baseType="lpstr">
      <vt:lpstr>Arial</vt:lpstr>
      <vt:lpstr>Calibri</vt:lpstr>
      <vt:lpstr>Desyrel</vt:lpstr>
      <vt:lpstr>Wingdings</vt:lpstr>
      <vt:lpstr>1_Office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Flore Joskin</dc:creator>
  <cp:lastModifiedBy>Jan Evert Heeg</cp:lastModifiedBy>
  <cp:revision>795</cp:revision>
  <dcterms:created xsi:type="dcterms:W3CDTF">2018-01-17T10:31:23Z</dcterms:created>
  <dcterms:modified xsi:type="dcterms:W3CDTF">2023-10-05T06:59:02Z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0x0101001732BB7227C2504B87686FF438FC8554</vt:lpwstr>
  </property>
</Properties>
</file>